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71" r:id="rId15"/>
    <p:sldId id="269" r:id="rId16"/>
    <p:sldId id="270" r:id="rId17"/>
    <p:sldId id="275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472" autoAdjust="0"/>
    <p:restoredTop sz="94660"/>
  </p:normalViewPr>
  <p:slideViewPr>
    <p:cSldViewPr>
      <p:cViewPr varScale="1">
        <p:scale>
          <a:sx n="72" d="100"/>
          <a:sy n="72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E5EDC-FE0D-420C-8940-AF5E2E92D12F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B76D1-5695-42B3-9119-F565A53D4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the right personality, need patience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B76D1-5695-42B3-9119-F565A53D49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5BF445-A2CC-4C4E-B606-5DF4708669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E3EA85-EAF8-479D-A1A1-471EDDBB4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595D35-ABB3-424E-8CA6-0BABDE6D61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3352800" y="6477000"/>
            <a:ext cx="2438400" cy="2286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www.clausewitztechnology.com</a:t>
            </a:r>
            <a:endParaRPr lang="en-US" sz="1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32E61C-6698-4FCE-805A-665B3EF802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76400"/>
            <a:ext cx="34671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76400"/>
            <a:ext cx="34671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849197-6303-4786-9F29-B2A91A237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24191F-DD6D-472A-92E9-3917B6D5A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DAA3DA-2966-4775-9ADF-3FE8D2470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DC719E-9DF6-4752-A5BC-21F4A224E2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2AAC56-CD7A-4920-A75F-9B24D45B82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35B59A-A8F1-4753-9918-D8AA7A9A7C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57200"/>
            <a:ext cx="7848600" cy="838200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1600200"/>
            <a:ext cx="7620000" cy="4572000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76400"/>
            <a:ext cx="70866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ahoma" charset="0"/>
              </a:defRPr>
            </a:lvl1pPr>
          </a:lstStyle>
          <a:p>
            <a:fld id="{1025E188-816C-4A08-90D6-B4511270A0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362200" y="6477000"/>
            <a:ext cx="449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i="1">
                <a:solidFill>
                  <a:srgbClr val="DDDDDD"/>
                </a:solidFill>
              </a:rPr>
              <a:t>Clausewitz Technology Proprietary</a:t>
            </a:r>
          </a:p>
        </p:txBody>
      </p:sp>
      <p:pic>
        <p:nvPicPr>
          <p:cNvPr id="5138" name="Picture 18" descr="Clausewitz Tech  Logo"/>
          <p:cNvPicPr>
            <a:picLocks noChangeAspect="1" noChangeArrowheads="1"/>
          </p:cNvPicPr>
          <p:nvPr/>
        </p:nvPicPr>
        <p:blipFill>
          <a:blip r:embed="rId14" cstate="print"/>
          <a:srcRect r="52174"/>
          <a:stretch>
            <a:fillRect/>
          </a:stretch>
        </p:blipFill>
        <p:spPr bwMode="auto">
          <a:xfrm>
            <a:off x="76200" y="5951538"/>
            <a:ext cx="838200" cy="830262"/>
          </a:xfrm>
          <a:prstGeom prst="rect">
            <a:avLst/>
          </a:prstGeom>
          <a:noFill/>
        </p:spPr>
      </p:pic>
      <p:pic>
        <p:nvPicPr>
          <p:cNvPr id="5139" name="Picture 19" descr="Clausewitz Tech  Logo"/>
          <p:cNvPicPr>
            <a:picLocks noChangeAspect="1" noChangeArrowheads="1"/>
          </p:cNvPicPr>
          <p:nvPr/>
        </p:nvPicPr>
        <p:blipFill>
          <a:blip r:embed="rId15" cstate="print"/>
          <a:srcRect l="46088" t="5402" b="52554"/>
          <a:stretch>
            <a:fillRect/>
          </a:stretch>
        </p:blipFill>
        <p:spPr bwMode="auto">
          <a:xfrm>
            <a:off x="838200" y="6219825"/>
            <a:ext cx="1524000" cy="5619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Clausewitz Tech  Logo"/>
          <p:cNvPicPr>
            <a:picLocks noChangeAspect="1" noChangeArrowheads="1"/>
          </p:cNvPicPr>
          <p:nvPr/>
        </p:nvPicPr>
        <p:blipFill>
          <a:blip r:embed="rId2" cstate="print"/>
          <a:srcRect l="46088"/>
          <a:stretch>
            <a:fillRect/>
          </a:stretch>
        </p:blipFill>
        <p:spPr bwMode="auto">
          <a:xfrm>
            <a:off x="3048000" y="1593850"/>
            <a:ext cx="4953000" cy="434975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Employing a Marketing Representative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William R. Clemons</a:t>
            </a:r>
          </a:p>
          <a:p>
            <a:r>
              <a:rPr lang="en-US" sz="3200" dirty="0">
                <a:solidFill>
                  <a:schemeClr val="bg1"/>
                </a:solidFill>
              </a:rPr>
              <a:t>President</a:t>
            </a:r>
          </a:p>
        </p:txBody>
      </p:sp>
      <p:pic>
        <p:nvPicPr>
          <p:cNvPr id="2058" name="Picture 10" descr="Clausewitz Tech  Logo"/>
          <p:cNvPicPr>
            <a:picLocks noChangeAspect="1" noChangeArrowheads="1"/>
          </p:cNvPicPr>
          <p:nvPr/>
        </p:nvPicPr>
        <p:blipFill>
          <a:blip r:embed="rId2" cstate="print"/>
          <a:srcRect r="52174"/>
          <a:stretch>
            <a:fillRect/>
          </a:stretch>
        </p:blipFill>
        <p:spPr bwMode="auto">
          <a:xfrm>
            <a:off x="76200" y="206375"/>
            <a:ext cx="3352800" cy="3317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retainer tells the consultant that the business has a “dog in the fight”</a:t>
            </a:r>
          </a:p>
          <a:p>
            <a:r>
              <a:rPr lang="en-US" sz="1600" dirty="0" smtClean="0"/>
              <a:t>Be sure to define the scope of the area you want serviced</a:t>
            </a:r>
          </a:p>
          <a:p>
            <a:pPr lvl="1"/>
            <a:r>
              <a:rPr lang="en-US" sz="1400" dirty="0" smtClean="0"/>
              <a:t>Is it the whole business?</a:t>
            </a:r>
          </a:p>
          <a:p>
            <a:pPr lvl="1"/>
            <a:r>
              <a:rPr lang="en-US" sz="1400" dirty="0" smtClean="0"/>
              <a:t>Is it just one Service?</a:t>
            </a:r>
          </a:p>
          <a:p>
            <a:pPr lvl="1"/>
            <a:r>
              <a:rPr lang="en-US" sz="1400" dirty="0" smtClean="0"/>
              <a:t>Is it a geographic area?</a:t>
            </a:r>
          </a:p>
          <a:p>
            <a:r>
              <a:rPr lang="en-US" sz="1600" dirty="0" smtClean="0"/>
              <a:t>The contract should be for one year</a:t>
            </a:r>
          </a:p>
          <a:p>
            <a:pPr lvl="1"/>
            <a:r>
              <a:rPr lang="en-US" sz="1400" dirty="0" smtClean="0"/>
              <a:t>Six months may be acceptable in some cases</a:t>
            </a:r>
          </a:p>
          <a:p>
            <a:pPr lvl="1"/>
            <a:r>
              <a:rPr lang="en-US" sz="1400" dirty="0" smtClean="0"/>
              <a:t>18 Months is what it takes to start new business in the Huntsville area</a:t>
            </a:r>
          </a:p>
          <a:p>
            <a:r>
              <a:rPr lang="en-US" sz="1600" dirty="0" smtClean="0"/>
              <a:t>Include a clause to exit the agreement with 30 days written notice</a:t>
            </a:r>
          </a:p>
          <a:p>
            <a:r>
              <a:rPr lang="en-US" sz="1600" dirty="0" smtClean="0"/>
              <a:t>Set a budgeted amount for expenses</a:t>
            </a:r>
          </a:p>
          <a:p>
            <a:pPr lvl="1"/>
            <a:r>
              <a:rPr lang="en-US" sz="1400" dirty="0" smtClean="0"/>
              <a:t>Luncheons/receptions</a:t>
            </a:r>
          </a:p>
          <a:p>
            <a:pPr lvl="1"/>
            <a:r>
              <a:rPr lang="en-US" sz="1400" dirty="0" smtClean="0"/>
              <a:t>Set a dollar limit for pre-approved</a:t>
            </a:r>
          </a:p>
          <a:p>
            <a:pPr lvl="1"/>
            <a:r>
              <a:rPr lang="en-US" sz="1400" dirty="0" smtClean="0"/>
              <a:t>Draft a general plan for conferences to attend</a:t>
            </a:r>
          </a:p>
          <a:p>
            <a:r>
              <a:rPr lang="en-US" sz="1800" dirty="0" smtClean="0"/>
              <a:t>Ask for costs sharing with their other clients on expenses like conferences</a:t>
            </a:r>
          </a:p>
          <a:p>
            <a:r>
              <a:rPr lang="en-US" sz="1800" dirty="0" smtClean="0"/>
              <a:t>Set performance review parameters and timeframe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Up to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business should bring the Rep to the headquarters, or the main activity of the service they are selling, to learn about the company</a:t>
            </a:r>
          </a:p>
          <a:p>
            <a:r>
              <a:rPr lang="en-US" sz="1800" dirty="0" smtClean="0"/>
              <a:t>First year – once per quarter</a:t>
            </a:r>
          </a:p>
          <a:p>
            <a:r>
              <a:rPr lang="en-US" sz="1800" dirty="0" smtClean="0"/>
              <a:t>After the first year – once every six months</a:t>
            </a:r>
          </a:p>
          <a:p>
            <a:r>
              <a:rPr lang="en-US" sz="1800" dirty="0" smtClean="0"/>
              <a:t>The Rep needs a copy of all the company’s capability briefings and to be briefed by the Program Managers</a:t>
            </a:r>
          </a:p>
          <a:p>
            <a:pPr lvl="1"/>
            <a:r>
              <a:rPr lang="en-US" sz="1600" dirty="0" smtClean="0"/>
              <a:t>Quad charts and whitepapers</a:t>
            </a:r>
          </a:p>
          <a:p>
            <a:pPr lvl="1"/>
            <a:r>
              <a:rPr lang="en-US" sz="1600" dirty="0" smtClean="0"/>
              <a:t>Not just the relevant ones – they may not know of all activities </a:t>
            </a:r>
          </a:p>
          <a:p>
            <a:pPr lvl="1"/>
            <a:r>
              <a:rPr lang="en-US" sz="1600" dirty="0" smtClean="0"/>
              <a:t>They need to establish a relationship with the PMs so that they learn of their true capabilities</a:t>
            </a:r>
          </a:p>
          <a:p>
            <a:r>
              <a:rPr lang="en-US" sz="1800" dirty="0" smtClean="0"/>
              <a:t>It is not unusual to have to provide Rep’s with informal training on individual topics</a:t>
            </a:r>
          </a:p>
          <a:p>
            <a:pPr lvl="1"/>
            <a:r>
              <a:rPr lang="en-US" sz="1600" dirty="0" smtClean="0"/>
              <a:t>Manufacturing techniques</a:t>
            </a:r>
          </a:p>
          <a:p>
            <a:pPr lvl="1"/>
            <a:r>
              <a:rPr lang="en-US" sz="1600" dirty="0" smtClean="0"/>
              <a:t>Modeling and simulation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Teamwork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D5A55FCC-1230-4E9C-967F-892C999CCF04}" type="slidenum">
              <a:rPr lang="en-US"/>
              <a:pPr/>
              <a:t>12</a:t>
            </a:fld>
            <a:endParaRPr lang="en-US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600200" y="1676400"/>
            <a:ext cx="34671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Awareness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Discover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Qualify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Diagnose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Design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Differentiate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Propose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Close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Deliver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157788" y="1766888"/>
            <a:ext cx="2714625" cy="4310062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10800000">
            <a:off x="3795713" y="1762125"/>
            <a:ext cx="2714625" cy="43100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95775" y="1930400"/>
            <a:ext cx="168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000099"/>
                </a:solidFill>
              </a:rPr>
              <a:t>Consultant </a:t>
            </a:r>
            <a:r>
              <a:rPr lang="en-US" b="1" dirty="0">
                <a:solidFill>
                  <a:srgbClr val="000099"/>
                </a:solidFill>
              </a:rPr>
              <a:t>Involvement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695950" y="5232400"/>
            <a:ext cx="168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Client Involvement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Your 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7086600" cy="4449763"/>
          </a:xfrm>
        </p:spPr>
        <p:txBody>
          <a:bodyPr/>
          <a:lstStyle/>
          <a:p>
            <a:r>
              <a:rPr lang="en-US" sz="1800" dirty="0" smtClean="0"/>
              <a:t>Introduce them to your existing clients </a:t>
            </a:r>
          </a:p>
          <a:p>
            <a:r>
              <a:rPr lang="en-US" sz="1800" dirty="0" smtClean="0"/>
              <a:t>Have them attend status update meetings </a:t>
            </a:r>
          </a:p>
          <a:p>
            <a:pPr lvl="1"/>
            <a:r>
              <a:rPr lang="en-US" sz="1600" dirty="0" smtClean="0"/>
              <a:t>Most contracts are grown by landing a contract with the guy in the next cubicle over from your client</a:t>
            </a:r>
          </a:p>
          <a:p>
            <a:pPr lvl="1"/>
            <a:r>
              <a:rPr lang="en-US" sz="1600" dirty="0" smtClean="0"/>
              <a:t>Your engineers and PMs are not focused on BD and may even be ignorant of the process</a:t>
            </a:r>
          </a:p>
          <a:p>
            <a:pPr lvl="1"/>
            <a:r>
              <a:rPr lang="en-US" sz="1600" dirty="0" smtClean="0"/>
              <a:t>Developing work takes time – what is their charge account number? </a:t>
            </a:r>
          </a:p>
          <a:p>
            <a:r>
              <a:rPr lang="en-US" sz="1800" dirty="0" smtClean="0"/>
              <a:t>Use them for the “Proper care and feeding” of your current clients</a:t>
            </a:r>
          </a:p>
          <a:p>
            <a:r>
              <a:rPr lang="en-US" sz="1800" dirty="0" smtClean="0"/>
              <a:t>Ask them for research in their specialty</a:t>
            </a:r>
          </a:p>
          <a:p>
            <a:r>
              <a:rPr lang="en-US" sz="1800" dirty="0" smtClean="0"/>
              <a:t>Ask them for information</a:t>
            </a:r>
          </a:p>
          <a:p>
            <a:r>
              <a:rPr lang="en-US" sz="1800" dirty="0" smtClean="0"/>
              <a:t>Have them present papers at conferences that include your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Your 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Use them to build your marketing material</a:t>
            </a:r>
          </a:p>
          <a:p>
            <a:pPr lvl="1"/>
            <a:r>
              <a:rPr lang="en-US" sz="1400" dirty="0" smtClean="0"/>
              <a:t>Briefings</a:t>
            </a:r>
          </a:p>
          <a:p>
            <a:pPr lvl="1"/>
            <a:r>
              <a:rPr lang="en-US" sz="1400" dirty="0" smtClean="0"/>
              <a:t>Concepts of Operations (if former military)</a:t>
            </a:r>
          </a:p>
          <a:p>
            <a:pPr lvl="1"/>
            <a:r>
              <a:rPr lang="en-US" sz="1400" dirty="0" smtClean="0"/>
              <a:t>User requirements</a:t>
            </a:r>
          </a:p>
          <a:p>
            <a:r>
              <a:rPr lang="en-US" sz="1600" dirty="0" smtClean="0"/>
              <a:t>Never chase any business in their area without bringing them into the loop first</a:t>
            </a:r>
          </a:p>
          <a:p>
            <a:pPr lvl="1"/>
            <a:r>
              <a:rPr lang="en-US" sz="1400" dirty="0" smtClean="0"/>
              <a:t>They should be able to offer insight (It is what they are paid for)</a:t>
            </a:r>
          </a:p>
          <a:p>
            <a:pPr lvl="1"/>
            <a:r>
              <a:rPr lang="en-US" sz="1400" dirty="0" smtClean="0"/>
              <a:t>They can follow up with whomever you are meeting with</a:t>
            </a:r>
          </a:p>
          <a:p>
            <a:pPr lvl="1"/>
            <a:r>
              <a:rPr lang="en-US" sz="1400" dirty="0" smtClean="0"/>
              <a:t>They can bump in to them around town</a:t>
            </a:r>
          </a:p>
          <a:p>
            <a:r>
              <a:rPr lang="en-US" sz="1600" dirty="0" smtClean="0"/>
              <a:t>Insist on written monthly reports</a:t>
            </a:r>
          </a:p>
          <a:p>
            <a:r>
              <a:rPr lang="en-US" sz="1600" dirty="0" smtClean="0"/>
              <a:t>Insist on meeting reports with full contact information</a:t>
            </a:r>
          </a:p>
          <a:p>
            <a:r>
              <a:rPr lang="en-US" sz="1600" dirty="0" smtClean="0"/>
              <a:t>Useful benefits</a:t>
            </a:r>
          </a:p>
          <a:p>
            <a:pPr lvl="1"/>
            <a:r>
              <a:rPr lang="en-US" sz="1400" dirty="0" smtClean="0"/>
              <a:t>On-post travel</a:t>
            </a:r>
          </a:p>
          <a:p>
            <a:pPr lvl="1"/>
            <a:r>
              <a:rPr lang="en-US" sz="1400" dirty="0" smtClean="0"/>
              <a:t>Drop off proposals</a:t>
            </a:r>
          </a:p>
          <a:p>
            <a:pPr lvl="1"/>
            <a:r>
              <a:rPr lang="en-US" sz="1400" dirty="0" smtClean="0"/>
              <a:t>Coordinating calendars</a:t>
            </a:r>
          </a:p>
          <a:p>
            <a:pPr lvl="1"/>
            <a:r>
              <a:rPr lang="en-US" sz="1400" dirty="0" smtClean="0"/>
              <a:t>Attending unimportant meetings where you want a presence</a:t>
            </a:r>
          </a:p>
          <a:p>
            <a:endParaRPr lang="en-US" sz="1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your Rep to search FEDBIZOPPS</a:t>
            </a:r>
          </a:p>
          <a:p>
            <a:pPr lvl="1"/>
            <a:r>
              <a:rPr lang="en-US" dirty="0" smtClean="0"/>
              <a:t>There are cheaper ways to do that</a:t>
            </a:r>
          </a:p>
          <a:p>
            <a:pPr lvl="1"/>
            <a:r>
              <a:rPr lang="en-US" dirty="0" smtClean="0"/>
              <a:t>Exceptions apply</a:t>
            </a:r>
          </a:p>
          <a:p>
            <a:r>
              <a:rPr lang="en-US" dirty="0" smtClean="0"/>
              <a:t>Burn up their hours attending functions</a:t>
            </a:r>
          </a:p>
          <a:p>
            <a:r>
              <a:rPr lang="en-US" dirty="0" smtClean="0"/>
              <a:t>Leave their opportunities without a handoff or a follow-up</a:t>
            </a:r>
          </a:p>
          <a:p>
            <a:r>
              <a:rPr lang="en-US" dirty="0" smtClean="0"/>
              <a:t>Change your product line or strategy without updating them</a:t>
            </a:r>
          </a:p>
          <a:p>
            <a:r>
              <a:rPr lang="en-US" dirty="0" smtClean="0"/>
              <a:t>Put up with a caustic attitude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Your 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You should hear from them more often than with just their invoice</a:t>
            </a:r>
          </a:p>
          <a:p>
            <a:r>
              <a:rPr lang="en-US" sz="1600" dirty="0" smtClean="0"/>
              <a:t>At the six month mark you should see them in front of relevant business opportunities</a:t>
            </a:r>
          </a:p>
          <a:p>
            <a:r>
              <a:rPr lang="en-US" sz="1600" dirty="0" smtClean="0"/>
              <a:t>At the one year mark you should know instinctively if they are being helpful</a:t>
            </a:r>
          </a:p>
          <a:p>
            <a:pPr lvl="1"/>
            <a:r>
              <a:rPr lang="en-US" sz="1400" dirty="0" smtClean="0"/>
              <a:t>They should at least be at the point where they are bringing you relevant opportunities to consider</a:t>
            </a:r>
          </a:p>
          <a:p>
            <a:pPr lvl="1"/>
            <a:r>
              <a:rPr lang="en-US" sz="1400" dirty="0" smtClean="0"/>
              <a:t>Your customers should know them on sight </a:t>
            </a:r>
          </a:p>
          <a:p>
            <a:r>
              <a:rPr lang="en-US" sz="1600" dirty="0" smtClean="0"/>
              <a:t>Do they follow-up with leads?</a:t>
            </a:r>
          </a:p>
          <a:p>
            <a:r>
              <a:rPr lang="en-US" sz="1600" dirty="0" smtClean="0"/>
              <a:t>The bottom line for what they are costing you:</a:t>
            </a:r>
          </a:p>
          <a:p>
            <a:pPr lvl="1"/>
            <a:r>
              <a:rPr lang="en-US" sz="1400" dirty="0" smtClean="0"/>
              <a:t>Are they providing the information you need?</a:t>
            </a:r>
          </a:p>
          <a:p>
            <a:pPr lvl="1"/>
            <a:r>
              <a:rPr lang="en-US" sz="1400" dirty="0" smtClean="0"/>
              <a:t>Are they finding relevant opportunities?</a:t>
            </a:r>
          </a:p>
          <a:p>
            <a:pPr lvl="1"/>
            <a:r>
              <a:rPr lang="en-US" sz="1400" dirty="0" smtClean="0"/>
              <a:t>Are they properly servicing your customers?</a:t>
            </a:r>
          </a:p>
          <a:p>
            <a:r>
              <a:rPr lang="en-US" sz="1800" dirty="0" smtClean="0"/>
              <a:t>Does your Rep fire you?</a:t>
            </a:r>
          </a:p>
          <a:p>
            <a:pPr lvl="1"/>
            <a:r>
              <a:rPr lang="en-US" sz="1400" dirty="0" smtClean="0"/>
              <a:t>If they do not get the support needed they may trade you in for another client</a:t>
            </a:r>
          </a:p>
          <a:p>
            <a:pPr lvl="1"/>
            <a:r>
              <a:rPr lang="en-US" sz="1400" dirty="0" smtClean="0"/>
              <a:t>Sometimes the well runs dry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Remember that if the Rep is only working 32 hours per month then you will not get full-time, 40 hours per week, performance</a:t>
            </a:r>
          </a:p>
          <a:p>
            <a:r>
              <a:rPr lang="en-US" sz="2000" dirty="0" smtClean="0"/>
              <a:t>How do you measure the effectiveness of other marketing activities</a:t>
            </a:r>
          </a:p>
          <a:p>
            <a:pPr lvl="1"/>
            <a:r>
              <a:rPr lang="en-US" sz="1600" dirty="0" smtClean="0"/>
              <a:t>Advertisements</a:t>
            </a:r>
          </a:p>
          <a:p>
            <a:pPr lvl="1"/>
            <a:r>
              <a:rPr lang="en-US" sz="1600" dirty="0" smtClean="0"/>
              <a:t>Trade shows</a:t>
            </a:r>
          </a:p>
          <a:p>
            <a:r>
              <a:rPr lang="en-US" sz="2000" dirty="0" smtClean="0"/>
              <a:t>They should be a resource, not a drain of resources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Thumb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76400"/>
            <a:ext cx="7391400" cy="4449763"/>
          </a:xfrm>
        </p:spPr>
        <p:txBody>
          <a:bodyPr/>
          <a:lstStyle/>
          <a:p>
            <a:r>
              <a:rPr lang="en-US" sz="2000" dirty="0" smtClean="0"/>
              <a:t>A business investment should pay for itself within 3-5 years</a:t>
            </a:r>
          </a:p>
          <a:p>
            <a:pPr lvl="1"/>
            <a:r>
              <a:rPr lang="en-US" sz="1800" dirty="0" smtClean="0"/>
              <a:t>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year – loss (-$30,000)</a:t>
            </a:r>
          </a:p>
          <a:p>
            <a:pPr lvl="1"/>
            <a:r>
              <a:rPr lang="en-US" sz="1800" dirty="0" smtClean="0"/>
              <a:t>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year – break even ($30,000)</a:t>
            </a:r>
          </a:p>
          <a:p>
            <a:pPr lvl="1"/>
            <a:r>
              <a:rPr lang="en-US" sz="1800" dirty="0" smtClean="0"/>
              <a:t>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year – recoup loss ($60,000)</a:t>
            </a:r>
          </a:p>
          <a:p>
            <a:pPr lvl="1"/>
            <a:r>
              <a:rPr lang="en-US" sz="1800" dirty="0" smtClean="0"/>
              <a:t>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year – profit ($60,000)</a:t>
            </a:r>
            <a:endParaRPr lang="en-US" sz="2000" dirty="0" smtClean="0">
              <a:ea typeface="+mn-ea"/>
              <a:cs typeface="+mn-cs"/>
            </a:endParaRPr>
          </a:p>
          <a:p>
            <a:r>
              <a:rPr lang="en-US" sz="2000" dirty="0" smtClean="0"/>
              <a:t>As a practical matter, you should look at turning a profit in the second year</a:t>
            </a:r>
          </a:p>
          <a:p>
            <a:r>
              <a:rPr lang="en-US" sz="2000" dirty="0" smtClean="0"/>
              <a:t>What kind of win is required to be profitable</a:t>
            </a:r>
          </a:p>
          <a:p>
            <a:pPr lvl="1"/>
            <a:r>
              <a:rPr lang="en-US" sz="1800" dirty="0" smtClean="0"/>
              <a:t>Assuming 10% profit</a:t>
            </a:r>
          </a:p>
          <a:p>
            <a:pPr lvl="1"/>
            <a:r>
              <a:rPr lang="en-US" sz="1800" dirty="0" smtClean="0"/>
              <a:t>$300,000 - $600,000 total contracts</a:t>
            </a:r>
          </a:p>
          <a:p>
            <a:pPr lvl="1"/>
            <a:r>
              <a:rPr lang="en-US" sz="1800" dirty="0" smtClean="0"/>
              <a:t>Credit should be given for every contract the Rep contributes 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Finding the right Rep will take some effort</a:t>
            </a:r>
          </a:p>
          <a:p>
            <a:pPr lvl="1"/>
            <a:r>
              <a:rPr lang="en-US" sz="1800" dirty="0" smtClean="0"/>
              <a:t>Get the arrangement right</a:t>
            </a:r>
          </a:p>
          <a:p>
            <a:pPr lvl="1"/>
            <a:r>
              <a:rPr lang="en-US" sz="1800" dirty="0" smtClean="0"/>
              <a:t>Get them up to speed</a:t>
            </a:r>
          </a:p>
          <a:p>
            <a:r>
              <a:rPr lang="en-US" sz="2000" dirty="0" smtClean="0"/>
              <a:t>How you use a Rep can mean the difference between success and failure</a:t>
            </a:r>
          </a:p>
          <a:p>
            <a:pPr lvl="1"/>
            <a:r>
              <a:rPr lang="en-US" sz="1800" dirty="0" smtClean="0"/>
              <a:t>Work in a customer niche</a:t>
            </a:r>
          </a:p>
          <a:p>
            <a:pPr lvl="1"/>
            <a:r>
              <a:rPr lang="en-US" sz="1800" dirty="0" smtClean="0"/>
              <a:t>Use a process that begins with the Rep and ends with the company</a:t>
            </a:r>
          </a:p>
          <a:p>
            <a:r>
              <a:rPr lang="en-US" sz="2000" dirty="0" smtClean="0"/>
              <a:t>Evaluate a Rep using all the criteria available</a:t>
            </a:r>
          </a:p>
          <a:p>
            <a:pPr lvl="1"/>
            <a:r>
              <a:rPr lang="en-US" sz="1800" dirty="0" smtClean="0"/>
              <a:t>Need to have some patience</a:t>
            </a:r>
          </a:p>
          <a:p>
            <a:pPr lvl="1"/>
            <a:r>
              <a:rPr lang="en-US" sz="1800" dirty="0" smtClean="0"/>
              <a:t>After the first year you should have a good idea if this is working out for you</a:t>
            </a:r>
          </a:p>
          <a:p>
            <a:r>
              <a:rPr lang="en-US" sz="2000" dirty="0" smtClean="0"/>
              <a:t>You cannot win business if you do not compete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Provide Defense Industry professionals with the knowledge necessary to recruit, use, and evaluate marketing representatives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the need for a Rep</a:t>
            </a:r>
          </a:p>
          <a:p>
            <a:r>
              <a:rPr lang="en-US" dirty="0" smtClean="0"/>
              <a:t>How to find a qualified one</a:t>
            </a:r>
          </a:p>
          <a:p>
            <a:r>
              <a:rPr lang="en-US" dirty="0" smtClean="0"/>
              <a:t>What an agreement should look like</a:t>
            </a:r>
          </a:p>
          <a:p>
            <a:r>
              <a:rPr lang="en-US" dirty="0" smtClean="0"/>
              <a:t>How to properly use a Rep</a:t>
            </a:r>
          </a:p>
          <a:p>
            <a:r>
              <a:rPr lang="en-US" dirty="0" smtClean="0"/>
              <a:t>Evaluate the performance of a Rep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Need a Rep?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Does your company have a full-time Business Development (BD) professional?</a:t>
            </a:r>
          </a:p>
          <a:p>
            <a:r>
              <a:rPr lang="en-US" sz="2000" dirty="0" smtClean="0"/>
              <a:t>If the founder/CEO/President is the only one doing BD:</a:t>
            </a:r>
          </a:p>
          <a:p>
            <a:pPr lvl="1"/>
            <a:r>
              <a:rPr lang="en-US" sz="1800" dirty="0" smtClean="0"/>
              <a:t>Company growth will be limited to what he or she can fit in their day</a:t>
            </a:r>
          </a:p>
          <a:p>
            <a:pPr lvl="1"/>
            <a:r>
              <a:rPr lang="en-US" sz="1800" dirty="0" smtClean="0"/>
              <a:t>You are paying too much by hour for BD</a:t>
            </a:r>
          </a:p>
          <a:p>
            <a:r>
              <a:rPr lang="en-US" sz="2000" dirty="0" smtClean="0"/>
              <a:t>If a company </a:t>
            </a:r>
            <a:r>
              <a:rPr lang="en-US" sz="2000" dirty="0" smtClean="0"/>
              <a:t>has </a:t>
            </a:r>
            <a:r>
              <a:rPr lang="en-US" sz="2000" dirty="0" smtClean="0"/>
              <a:t>two or more separate customers, or a cluster, in proximity to one another – then a liaison may be useful</a:t>
            </a:r>
          </a:p>
          <a:p>
            <a:r>
              <a:rPr lang="en-US" sz="2000" dirty="0" smtClean="0"/>
              <a:t>If you find yourself frequently travelling to the same airport a Rep may be useful</a:t>
            </a:r>
          </a:p>
          <a:p>
            <a:r>
              <a:rPr lang="en-US" sz="2000" dirty="0" smtClean="0"/>
              <a:t>If there is a geographic area with a lot of potential customers a Rep will be useful</a:t>
            </a:r>
          </a:p>
          <a:p>
            <a:pPr lvl="1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Marketing versus Sales Rep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marketing Rep sells a service or capability</a:t>
            </a:r>
          </a:p>
          <a:p>
            <a:pPr lvl="1"/>
            <a:r>
              <a:rPr lang="en-US" sz="2000" dirty="0" smtClean="0"/>
              <a:t>Systems engineering</a:t>
            </a:r>
          </a:p>
          <a:p>
            <a:pPr lvl="1"/>
            <a:r>
              <a:rPr lang="en-US" sz="2000" dirty="0" smtClean="0"/>
              <a:t>Negotiated deliverables</a:t>
            </a:r>
          </a:p>
          <a:p>
            <a:pPr lvl="1"/>
            <a:r>
              <a:rPr lang="en-US" sz="2000" dirty="0" smtClean="0"/>
              <a:t>Requires a Statement of Work (SOW)</a:t>
            </a:r>
          </a:p>
          <a:p>
            <a:pPr lvl="1"/>
            <a:r>
              <a:rPr lang="en-US" sz="2000" i="1" dirty="0" smtClean="0"/>
              <a:t>Marketing is getting someone that has a need to know, like, and trust you.</a:t>
            </a:r>
            <a:endParaRPr lang="en-US" sz="2000" dirty="0" smtClean="0"/>
          </a:p>
          <a:p>
            <a:r>
              <a:rPr lang="en-US" sz="2400" dirty="0" smtClean="0"/>
              <a:t>A sales rep is selling a specific product</a:t>
            </a:r>
          </a:p>
          <a:p>
            <a:pPr lvl="1"/>
            <a:r>
              <a:rPr lang="en-US" sz="2000" dirty="0" smtClean="0"/>
              <a:t>Test equipment</a:t>
            </a:r>
          </a:p>
          <a:p>
            <a:pPr lvl="1"/>
            <a:r>
              <a:rPr lang="en-US" sz="2000" dirty="0" smtClean="0"/>
              <a:t>Uses a purchase order</a:t>
            </a:r>
          </a:p>
          <a:p>
            <a:pPr lvl="1"/>
            <a:r>
              <a:rPr lang="en-US" sz="2000" dirty="0" smtClean="0"/>
              <a:t>Does not require much, if any, interaction with the home company to close the deal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1981200" y="5867400"/>
            <a:ext cx="6477000" cy="457200"/>
          </a:xfrm>
          <a:prstGeom prst="roundRect">
            <a:avLst/>
          </a:prstGeom>
          <a:solidFill>
            <a:srgbClr val="0000F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briefing is focused on a marketing Rep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 a 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Not as easy to find as you would think</a:t>
            </a:r>
          </a:p>
          <a:p>
            <a:pPr lvl="1"/>
            <a:r>
              <a:rPr lang="en-US" sz="2000" dirty="0" smtClean="0"/>
              <a:t>No dominant website</a:t>
            </a:r>
          </a:p>
          <a:p>
            <a:pPr lvl="1"/>
            <a:r>
              <a:rPr lang="en-US" sz="2000" dirty="0" smtClean="0"/>
              <a:t>Predominately word-of-mouth</a:t>
            </a:r>
          </a:p>
          <a:p>
            <a:pPr lvl="1"/>
            <a:r>
              <a:rPr lang="en-US" sz="2000" dirty="0" smtClean="0"/>
              <a:t>Many consultants do not market themselves extensively</a:t>
            </a:r>
          </a:p>
          <a:p>
            <a:r>
              <a:rPr lang="en-US" sz="2400" dirty="0" smtClean="0"/>
              <a:t>Professional </a:t>
            </a:r>
            <a:r>
              <a:rPr lang="en-US" sz="2400" dirty="0" smtClean="0"/>
              <a:t>associations </a:t>
            </a:r>
            <a:r>
              <a:rPr lang="en-US" sz="2400" dirty="0" smtClean="0"/>
              <a:t>are a good source</a:t>
            </a:r>
          </a:p>
          <a:p>
            <a:pPr lvl="1"/>
            <a:r>
              <a:rPr lang="en-US" sz="2000" dirty="0" smtClean="0"/>
              <a:t>More likely to find someone who specializes in your business</a:t>
            </a:r>
          </a:p>
          <a:p>
            <a:pPr lvl="1"/>
            <a:r>
              <a:rPr lang="en-US" sz="2000" dirty="0" smtClean="0"/>
              <a:t>Other companies in your industry </a:t>
            </a:r>
          </a:p>
          <a:p>
            <a:r>
              <a:rPr lang="en-US" sz="2400" dirty="0" smtClean="0"/>
              <a:t>A good, old-fashioned, ad in a magazine or on a website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Experience</a:t>
            </a:r>
          </a:p>
          <a:p>
            <a:pPr lvl="1"/>
            <a:r>
              <a:rPr lang="en-US" sz="1400" dirty="0" smtClean="0"/>
              <a:t>In your industry </a:t>
            </a:r>
          </a:p>
          <a:p>
            <a:pPr lvl="1"/>
            <a:r>
              <a:rPr lang="en-US" sz="1400" dirty="0" smtClean="0"/>
              <a:t>A Service (Army, Navy, Air Force, Marine Corps)</a:t>
            </a:r>
          </a:p>
          <a:p>
            <a:pPr lvl="1"/>
            <a:r>
              <a:rPr lang="en-US" sz="1400" dirty="0" smtClean="0"/>
              <a:t>In the relevant area</a:t>
            </a:r>
          </a:p>
          <a:p>
            <a:pPr lvl="1"/>
            <a:r>
              <a:rPr lang="en-US" sz="1400" dirty="0" smtClean="0"/>
              <a:t>You and they will have a better relationship if they are focused in a niche rather than a broad area</a:t>
            </a:r>
          </a:p>
          <a:p>
            <a:r>
              <a:rPr lang="en-US" sz="1600" dirty="0" smtClean="0"/>
              <a:t>Their contacts</a:t>
            </a:r>
          </a:p>
          <a:p>
            <a:pPr lvl="1"/>
            <a:r>
              <a:rPr lang="en-US" sz="1400" dirty="0" smtClean="0"/>
              <a:t>They should know people in the relevant offices or in similar offices</a:t>
            </a:r>
          </a:p>
          <a:p>
            <a:pPr lvl="1"/>
            <a:r>
              <a:rPr lang="en-US" sz="1400" dirty="0" smtClean="0"/>
              <a:t>They do not need to know your specific customer</a:t>
            </a:r>
          </a:p>
          <a:p>
            <a:pPr lvl="1"/>
            <a:r>
              <a:rPr lang="en-US" sz="1400" dirty="0" smtClean="0"/>
              <a:t>They will get to know them</a:t>
            </a:r>
          </a:p>
          <a:p>
            <a:r>
              <a:rPr lang="en-US" sz="1800" dirty="0" smtClean="0"/>
              <a:t>If they do not have contacts in the office then the parent company will pay to develop those contacts</a:t>
            </a:r>
          </a:p>
          <a:p>
            <a:pPr lvl="1"/>
            <a:r>
              <a:rPr lang="en-US" sz="1400" dirty="0" smtClean="0"/>
              <a:t>Not a problem if they are working in their niche</a:t>
            </a:r>
          </a:p>
          <a:p>
            <a:pPr lvl="1"/>
            <a:r>
              <a:rPr lang="en-US" sz="1400" dirty="0" smtClean="0"/>
              <a:t>Can be expensive of they do not know the parent organization layout</a:t>
            </a:r>
          </a:p>
          <a:p>
            <a:r>
              <a:rPr lang="en-US" sz="1800" dirty="0" smtClean="0"/>
              <a:t>Do not worry so much about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Hiring a SETA contractor out of the office is a double-edged sword</a:t>
            </a:r>
          </a:p>
          <a:p>
            <a:pPr lvl="1"/>
            <a:r>
              <a:rPr lang="en-US" sz="1400" dirty="0" smtClean="0"/>
              <a:t>They know people in the office</a:t>
            </a:r>
          </a:p>
          <a:p>
            <a:pPr lvl="1"/>
            <a:r>
              <a:rPr lang="en-US" sz="1400" dirty="0" smtClean="0"/>
              <a:t>They understand the office</a:t>
            </a:r>
          </a:p>
          <a:p>
            <a:pPr lvl="1"/>
            <a:r>
              <a:rPr lang="en-US" sz="1400" dirty="0" smtClean="0"/>
              <a:t>They do not necessarily understand how BD works</a:t>
            </a:r>
          </a:p>
          <a:p>
            <a:pPr lvl="1"/>
            <a:r>
              <a:rPr lang="en-US" sz="1400" dirty="0" smtClean="0"/>
              <a:t>Contacts </a:t>
            </a:r>
            <a:r>
              <a:rPr lang="en-US" sz="1400" dirty="0" smtClean="0"/>
              <a:t>outside </a:t>
            </a:r>
            <a:r>
              <a:rPr lang="en-US" sz="1400" dirty="0" smtClean="0"/>
              <a:t>the office may not be well developed</a:t>
            </a:r>
          </a:p>
          <a:p>
            <a:r>
              <a:rPr lang="en-US" sz="1800" dirty="0" smtClean="0"/>
              <a:t>A Rep should be familiar with local contract vehicles</a:t>
            </a:r>
          </a:p>
          <a:p>
            <a:pPr lvl="1"/>
            <a:r>
              <a:rPr lang="en-US" sz="1400" dirty="0" smtClean="0"/>
              <a:t>Organizations</a:t>
            </a:r>
          </a:p>
          <a:p>
            <a:pPr lvl="1"/>
            <a:r>
              <a:rPr lang="en-US" sz="1400" dirty="0" smtClean="0"/>
              <a:t>Rates</a:t>
            </a:r>
          </a:p>
          <a:p>
            <a:endParaRPr lang="en-US" sz="1800" dirty="0" smtClean="0"/>
          </a:p>
          <a:p>
            <a:pPr lvl="1"/>
            <a:endParaRPr lang="en-US" sz="1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Arrangement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Monthly retainer</a:t>
            </a:r>
          </a:p>
          <a:p>
            <a:pPr lvl="1"/>
            <a:r>
              <a:rPr lang="en-US" sz="1600" dirty="0" smtClean="0"/>
              <a:t>Normally 20 to 40 hours per month</a:t>
            </a:r>
          </a:p>
          <a:p>
            <a:pPr lvl="1"/>
            <a:r>
              <a:rPr lang="en-US" sz="1600" dirty="0" smtClean="0"/>
              <a:t>80 hours is part-time</a:t>
            </a:r>
          </a:p>
          <a:p>
            <a:pPr lvl="1"/>
            <a:r>
              <a:rPr lang="en-US" sz="1600" dirty="0" smtClean="0"/>
              <a:t>&gt;80 hours per month is approaching full-time</a:t>
            </a:r>
          </a:p>
          <a:p>
            <a:pPr lvl="1"/>
            <a:r>
              <a:rPr lang="en-US" sz="1600" dirty="0" smtClean="0"/>
              <a:t>Let the monthly hours vary but set a ‘Not To Exceed” cap</a:t>
            </a:r>
          </a:p>
          <a:p>
            <a:r>
              <a:rPr lang="en-US" sz="1800" dirty="0" smtClean="0"/>
              <a:t>Working purely on commission is a bad idea for the consultant</a:t>
            </a:r>
          </a:p>
          <a:p>
            <a:pPr lvl="1"/>
            <a:r>
              <a:rPr lang="en-US" sz="1600" dirty="0" smtClean="0"/>
              <a:t>If it is bad for the Rep it is probably not that good of an idea for you</a:t>
            </a:r>
          </a:p>
          <a:p>
            <a:pPr lvl="1"/>
            <a:r>
              <a:rPr lang="en-US" sz="1600" dirty="0" smtClean="0"/>
              <a:t>A marketing Rep is not necessarily looking to make a sale</a:t>
            </a:r>
          </a:p>
          <a:p>
            <a:pPr lvl="1"/>
            <a:r>
              <a:rPr lang="en-US" sz="1600" dirty="0" smtClean="0"/>
              <a:t>When selling a service there are many factors that go into a contract that the Rep cannot control</a:t>
            </a:r>
          </a:p>
          <a:p>
            <a:pPr lvl="2"/>
            <a:r>
              <a:rPr lang="en-US" sz="1400" dirty="0" smtClean="0"/>
              <a:t>Bid/No-Bid decision</a:t>
            </a:r>
          </a:p>
          <a:p>
            <a:pPr lvl="2"/>
            <a:r>
              <a:rPr lang="en-US" sz="1400" dirty="0" smtClean="0"/>
              <a:t>Proposal team / management support</a:t>
            </a:r>
          </a:p>
          <a:p>
            <a:r>
              <a:rPr lang="en-US" sz="1800" dirty="0" smtClean="0"/>
              <a:t>A monthly retainer plus a small commission may work</a:t>
            </a:r>
          </a:p>
          <a:p>
            <a:pPr lvl="1"/>
            <a:r>
              <a:rPr lang="en-US" sz="1400" dirty="0" smtClean="0"/>
              <a:t>If it is a simple service</a:t>
            </a:r>
          </a:p>
          <a:p>
            <a:pPr lvl="1"/>
            <a:r>
              <a:rPr lang="en-US" sz="1400" dirty="0" smtClean="0"/>
              <a:t>If a finished product is involved</a:t>
            </a:r>
          </a:p>
          <a:p>
            <a:endParaRPr lang="en-US" sz="2400" dirty="0" smtClean="0"/>
          </a:p>
          <a:p>
            <a:pPr lvl="2"/>
            <a:endParaRPr lang="en-US" sz="1400" dirty="0" smtClean="0"/>
          </a:p>
          <a:p>
            <a:pPr lvl="1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ser Detector Rqmnts">
  <a:themeElements>
    <a:clrScheme name="Basic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sic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sic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Laser Detector Rqmnts</Template>
  <TotalTime>10476</TotalTime>
  <Words>1477</Words>
  <Application>Microsoft Office PowerPoint</Application>
  <PresentationFormat>On-screen Show (4:3)</PresentationFormat>
  <Paragraphs>201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Laser Detector Rqmnts</vt:lpstr>
      <vt:lpstr>Slide 1</vt:lpstr>
      <vt:lpstr>Purpose</vt:lpstr>
      <vt:lpstr>Agenda</vt:lpstr>
      <vt:lpstr>Do We Need a Rep?</vt:lpstr>
      <vt:lpstr>Marketing versus Sales Rep</vt:lpstr>
      <vt:lpstr>Recruit a Rep</vt:lpstr>
      <vt:lpstr>Qualifications</vt:lpstr>
      <vt:lpstr>Other Quals</vt:lpstr>
      <vt:lpstr>The Arrangement</vt:lpstr>
      <vt:lpstr>Details</vt:lpstr>
      <vt:lpstr>Get Up to Speed</vt:lpstr>
      <vt:lpstr>Teamwork</vt:lpstr>
      <vt:lpstr>Using Your Rep</vt:lpstr>
      <vt:lpstr>Use Your Rep</vt:lpstr>
      <vt:lpstr>Do Not…</vt:lpstr>
      <vt:lpstr>Evaluating Your Rep</vt:lpstr>
      <vt:lpstr>Other Considerations</vt:lpstr>
      <vt:lpstr>Rule of Thumb</vt:lpstr>
      <vt:lpstr>Conclusion</vt:lpstr>
    </vt:vector>
  </TitlesOfParts>
  <Company>Clausewitz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R. Clemons</dc:creator>
  <cp:lastModifiedBy>William R. Clemons</cp:lastModifiedBy>
  <cp:revision>22</cp:revision>
  <dcterms:created xsi:type="dcterms:W3CDTF">2010-10-13T19:31:27Z</dcterms:created>
  <dcterms:modified xsi:type="dcterms:W3CDTF">2011-10-20T15:18:00Z</dcterms:modified>
</cp:coreProperties>
</file>