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9" r:id="rId2"/>
    <p:sldId id="261" r:id="rId3"/>
    <p:sldId id="262" r:id="rId4"/>
    <p:sldId id="263" r:id="rId5"/>
    <p:sldId id="264" r:id="rId6"/>
    <p:sldId id="284" r:id="rId7"/>
    <p:sldId id="265" r:id="rId8"/>
    <p:sldId id="266" r:id="rId9"/>
    <p:sldId id="269" r:id="rId10"/>
    <p:sldId id="270" r:id="rId11"/>
    <p:sldId id="271" r:id="rId12"/>
    <p:sldId id="272" r:id="rId13"/>
    <p:sldId id="273" r:id="rId14"/>
    <p:sldId id="281" r:id="rId15"/>
    <p:sldId id="275" r:id="rId16"/>
    <p:sldId id="282" r:id="rId17"/>
    <p:sldId id="283" r:id="rId18"/>
    <p:sldId id="278" r:id="rId19"/>
    <p:sldId id="279" r:id="rId20"/>
    <p:sldId id="280" r:id="rId21"/>
  </p:sldIdLst>
  <p:sldSz cx="9144000" cy="6858000" type="screen4x3"/>
  <p:notesSz cx="6858000" cy="9313863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5C7F6-B70C-44C4-A12C-580F5E433128}" type="datetimeFigureOut">
              <a:rPr lang="en-US" smtClean="0"/>
              <a:pPr/>
              <a:t>9/22/2016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F8BEA-F376-431D-AD3C-1ADBA77F3D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Northrop-Grumman will complete their fourth office building in the next two years</a:t>
            </a:r>
          </a:p>
          <a:p>
            <a:pPr lvl="1"/>
            <a:r>
              <a:rPr lang="en-US" smtClean="0"/>
              <a:t>The University of Alabama – Huntsville Research Institute has a person on Redstone for business development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423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esentation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228600"/>
            <a:ext cx="7162800" cy="762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Sample Headline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95400" y="1371600"/>
            <a:ext cx="7239000" cy="4343400"/>
          </a:xfrm>
          <a:prstGeom prst="rect">
            <a:avLst/>
          </a:prstGeom>
        </p:spPr>
        <p:txBody>
          <a:bodyPr/>
          <a:lstStyle>
            <a:lvl1pPr marL="342900" indent="-342900">
              <a:buSzPct val="125000"/>
              <a:buFont typeface="Arial" pitchFamily="34" charset="0"/>
              <a:buChar char="▬"/>
              <a:defRPr sz="2100" b="1">
                <a:latin typeface="Arial" pitchFamily="34" charset="0"/>
                <a:cs typeface="Arial" pitchFamily="34" charset="0"/>
              </a:defRPr>
            </a:lvl1pPr>
            <a:lvl2pPr marL="742950" indent="-285750">
              <a:buFont typeface="Arial" pitchFamily="34" charset="0"/>
              <a:buChar char="•"/>
              <a:defRPr sz="1900">
                <a:latin typeface="Arial" pitchFamily="34" charset="0"/>
                <a:cs typeface="Arial" pitchFamily="34" charset="0"/>
              </a:defRPr>
            </a:lvl2pPr>
            <a:lvl3pPr marL="1200150" indent="-285750"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 Main Point 1</a:t>
            </a:r>
          </a:p>
          <a:p>
            <a:pPr lvl="1"/>
            <a:r>
              <a:rPr lang="en-US" dirty="0" smtClean="0"/>
              <a:t>Supporting item A</a:t>
            </a:r>
          </a:p>
          <a:p>
            <a:pPr lvl="2"/>
            <a:r>
              <a:rPr lang="en-US" dirty="0" smtClean="0"/>
              <a:t>Detail A.1</a:t>
            </a:r>
          </a:p>
        </p:txBody>
      </p:sp>
    </p:spTree>
    <p:extLst>
      <p:ext uri="{BB962C8B-B14F-4D97-AF65-F5344CB8AC3E}">
        <p14:creationId xmlns:p14="http://schemas.microsoft.com/office/powerpoint/2010/main" val="2837032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3200400" y="4876800"/>
            <a:ext cx="2667000" cy="457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b="1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2100" dirty="0" smtClean="0"/>
              <a:t>William R. Clemons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200400" y="5181600"/>
            <a:ext cx="2667000" cy="457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b="1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800" b="0" i="1" dirty="0" smtClean="0"/>
              <a:t>President</a:t>
            </a:r>
          </a:p>
        </p:txBody>
      </p:sp>
    </p:spTree>
    <p:extLst>
      <p:ext uri="{BB962C8B-B14F-4D97-AF65-F5344CB8AC3E}">
        <p14:creationId xmlns:p14="http://schemas.microsoft.com/office/powerpoint/2010/main" val="298301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38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▬"/>
        <a:defRPr sz="21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linkedin.com/in/buckclemon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838200" y="3505200"/>
            <a:ext cx="7772400" cy="9144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 smtClean="0"/>
              <a:t>Business Development with Army Aviation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81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EC7D6842-8F4B-460C-B08D-B2E2661F5941}" type="slidenum">
              <a:rPr lang="en-US"/>
              <a:pPr/>
              <a:t>10</a:t>
            </a:fld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Contract Vehicles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219200"/>
            <a:ext cx="7086600" cy="44497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AMCOM EXPRESS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Vehicle for doing business with AMCOM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Must join during an open season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Best described as a hunting license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SETAC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Contract vehicle for SMDC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Three </a:t>
            </a:r>
            <a:r>
              <a:rPr lang="en-US" sz="2000" dirty="0"/>
              <a:t>Primes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Can join at any time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MiDAESS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Provides contractor support to MDA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Organizational </a:t>
            </a:r>
            <a:r>
              <a:rPr lang="en-US" sz="2000" dirty="0"/>
              <a:t>Conflict of Interest is an issue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MDA is a difficult organization to deal with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7CFAC204-5F0B-40C5-B6B1-6DD65677900E}" type="slidenum">
              <a:rPr lang="en-US"/>
              <a:pPr/>
              <a:t>11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Huntsville Defense Industry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28775" y="1733550"/>
            <a:ext cx="7142163" cy="4881563"/>
          </a:xfrm>
        </p:spPr>
        <p:txBody>
          <a:bodyPr/>
          <a:lstStyle/>
          <a:p>
            <a:r>
              <a:rPr lang="en-US" dirty="0"/>
              <a:t>Over 250 companies in Cummins Research Park</a:t>
            </a:r>
          </a:p>
          <a:p>
            <a:r>
              <a:rPr lang="en-US" dirty="0"/>
              <a:t>All of the Top Ten defense companies are represented</a:t>
            </a:r>
          </a:p>
          <a:p>
            <a:r>
              <a:rPr lang="en-US" dirty="0"/>
              <a:t>Northern Alabama </a:t>
            </a:r>
            <a:r>
              <a:rPr lang="en-US" dirty="0" smtClean="0"/>
              <a:t>has a </a:t>
            </a:r>
            <a:r>
              <a:rPr lang="en-US" dirty="0"/>
              <a:t>State Center of Excellence for Robotics </a:t>
            </a:r>
          </a:p>
          <a:p>
            <a:r>
              <a:rPr lang="en-US" dirty="0"/>
              <a:t>Two large universities in town have research institutes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FD5CFC07-FC07-4030-BA26-172EA9FF094E}" type="slidenum">
              <a:rPr lang="en-US"/>
              <a:pPr/>
              <a:t>12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Why a Local Representative is Needed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4488" y="1676400"/>
            <a:ext cx="7086600" cy="44497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Agencies on post prefer to work with local companies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They want someone available for small meetings/briefings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Like a responsive local face for their engineers to interact with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Much business is developed by word of mouth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Employing a local representative brings new allies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1 Congressman and 2 Senators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Facilitate establishing relationships with quality local companies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Economical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The cost of one business trip will pay a consultant 2 days (16 hours) and gives a manager his time back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Cost sharing of common BD activities such as conferences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There is an undisputed advantage in face-to-face marketing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Capability to go on-post at will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Sparkman Center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Software Engineering Directorate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NASA buildings</a:t>
            </a:r>
          </a:p>
        </p:txBody>
      </p:sp>
      <p:sp>
        <p:nvSpPr>
          <p:cNvPr id="147460" name="AutoShape 4"/>
          <p:cNvSpPr>
            <a:spLocks noChangeArrowheads="1"/>
          </p:cNvSpPr>
          <p:nvPr/>
        </p:nvSpPr>
        <p:spPr bwMode="auto">
          <a:xfrm>
            <a:off x="1065213" y="5464863"/>
            <a:ext cx="7945437" cy="709612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They do not have to return your phone call – but they cannot leave if you are standing in the door</a:t>
            </a:r>
            <a:endParaRPr lang="en-US" i="1" u="sng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48D032C7-8B91-451C-8283-FD9B6D60FB52}" type="slidenum">
              <a:rPr lang="en-US"/>
              <a:pPr/>
              <a:t>13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Experience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4488" y="1219200"/>
            <a:ext cx="7529512" cy="49450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William “Buck” Clemons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Former AH-64 Pilot and Tactical Operations </a:t>
            </a:r>
            <a:r>
              <a:rPr lang="en-US" sz="1800" dirty="0" smtClean="0"/>
              <a:t>Officer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Electronic Warfare Officer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Joint Mission Planning (Tactical Information Technology)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800" dirty="0" smtClean="0"/>
              <a:t>Former Nat’l </a:t>
            </a:r>
            <a:r>
              <a:rPr lang="en-US" sz="1800" dirty="0"/>
              <a:t>Board Member – Association of Old Crows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Active </a:t>
            </a:r>
            <a:r>
              <a:rPr lang="en-US" sz="1800" dirty="0"/>
              <a:t>board member or chapter member </a:t>
            </a:r>
            <a:r>
              <a:rPr lang="en-US" sz="1800" dirty="0" smtClean="0"/>
              <a:t>in many Huntsville Defense related organizations</a:t>
            </a: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2000" dirty="0" smtClean="0"/>
              <a:t>6 </a:t>
            </a:r>
            <a:r>
              <a:rPr lang="en-US" sz="2000" dirty="0"/>
              <a:t>years experience in the Huntsville area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Proven capability to capture business in the Huntsville and Redstone Arsenal areas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Army Aviation (including UAV’s)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Electronic Warfare</a:t>
            </a: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 smtClean="0"/>
              <a:t>Extensive contacts built over 25 years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Familiar with the details of the contract vehicles used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Systems analysis experience </a:t>
            </a:r>
            <a:r>
              <a:rPr lang="en-US" sz="2000" dirty="0"/>
              <a:t>in CONOPS, Requirements, and Architectures helps you develop a product that can be used by the military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Contacts</a:t>
            </a:r>
            <a:endParaRPr lang="en-US" dirty="0"/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>
          <a:xfrm>
            <a:off x="1752600" y="1371600"/>
            <a:ext cx="7239000" cy="4343400"/>
          </a:xfrm>
          <a:prstGeom prst="rect">
            <a:avLst/>
          </a:prstGeom>
        </p:spPr>
        <p:txBody>
          <a:bodyPr lIns="91440" tIns="45720" rIns="91440" bIns="45720"/>
          <a:lstStyle/>
          <a:p>
            <a:pPr>
              <a:lnSpc>
                <a:spcPct val="80000"/>
              </a:lnSpc>
            </a:pPr>
            <a:r>
              <a:rPr lang="en-US" sz="2000" dirty="0"/>
              <a:t>Personally know the business development managers of several businesses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Good relations with both Universities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Personal relationships established with many Government offices 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PM-Apache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PM-UAS </a:t>
            </a:r>
            <a:r>
              <a:rPr lang="en-US" sz="1800" dirty="0"/>
              <a:t>office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PM-ASE </a:t>
            </a:r>
            <a:r>
              <a:rPr lang="en-US" sz="1800" dirty="0"/>
              <a:t>office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PM-UH-60 </a:t>
            </a:r>
            <a:r>
              <a:rPr lang="en-US" sz="1800" dirty="0" smtClean="0"/>
              <a:t>office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PM-Non-Standard Rotary Wing Aircraft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Space </a:t>
            </a:r>
            <a:r>
              <a:rPr lang="en-US" sz="1800" dirty="0"/>
              <a:t>and Missile Defense Command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Software Engineering Directorate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Aviation and Missile Research Development and Engineering Command (AMRDEC)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Briefed many of the SES’ at AMRDEC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Familiar </a:t>
            </a:r>
            <a:r>
              <a:rPr lang="en-US" sz="2000" dirty="0"/>
              <a:t>with local Congressional and Senate </a:t>
            </a:r>
            <a:r>
              <a:rPr lang="en-US" sz="2000" dirty="0" smtClean="0"/>
              <a:t>staffers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C9403BDF-B567-487B-8113-87D180759A3E}" type="slidenum">
              <a:rPr lang="en-US"/>
              <a:pPr/>
              <a:t>15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Business Development Process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0375" y="1265237"/>
            <a:ext cx="7261225" cy="44497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We thoroughly assess your companies capabilities and competencies to find relevant abilities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We will work with your current customer on post to develop business with the Government customer in the cubicle across from them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Join the </a:t>
            </a:r>
            <a:r>
              <a:rPr lang="en-US" sz="1800" dirty="0"/>
              <a:t>AMCOM </a:t>
            </a:r>
            <a:r>
              <a:rPr lang="en-US" sz="1800" dirty="0" smtClean="0"/>
              <a:t>EXPRESS BPA or </a:t>
            </a:r>
            <a:r>
              <a:rPr lang="en-US" sz="1800" dirty="0"/>
              <a:t>other contract vehicle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Provide capability briefings to relevant offices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Using the client companies name and e-mail address 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Attend local conferences and meetings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Get in front of new business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Provide personal liaison to existing </a:t>
            </a:r>
            <a:r>
              <a:rPr lang="en-US" sz="1600" dirty="0" smtClean="0"/>
              <a:t>customers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Arrange </a:t>
            </a:r>
            <a:r>
              <a:rPr lang="en-US" sz="1800" dirty="0"/>
              <a:t>meetings for the company’s leadership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We can </a:t>
            </a:r>
            <a:r>
              <a:rPr lang="en-US" sz="1800" dirty="0"/>
              <a:t>assist with local advertising if desired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Work with the company to develop and refine their product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Working with the PM and his engineers we help develop future requirements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Working with the companies engineers we help refine or modify the product to meet user requirements and </a:t>
            </a:r>
            <a:r>
              <a:rPr lang="en-US" sz="1600" dirty="0" smtClean="0"/>
              <a:t>desires</a:t>
            </a:r>
          </a:p>
        </p:txBody>
      </p:sp>
      <p:sp>
        <p:nvSpPr>
          <p:cNvPr id="151556" name="AutoShape 4"/>
          <p:cNvSpPr>
            <a:spLocks noChangeArrowheads="1"/>
          </p:cNvSpPr>
          <p:nvPr/>
        </p:nvSpPr>
        <p:spPr bwMode="auto">
          <a:xfrm>
            <a:off x="1008514" y="5791200"/>
            <a:ext cx="7945437" cy="709613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specialize in taking a companies technology and turning it into a weapon system that performs a military mission and fills a capability gap</a:t>
            </a:r>
            <a:endParaRPr lang="en-US" i="1" u="sng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Process</a:t>
            </a:r>
            <a:endParaRPr lang="en-US" dirty="0"/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>
          <a:xfrm>
            <a:off x="6553200" y="5864225"/>
            <a:ext cx="2133600" cy="4762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A55FCC-1230-4E9C-967F-892C999CCF04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1600200" y="1295400"/>
            <a:ext cx="3467100" cy="44497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Awareness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Discover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Qualify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Inform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Diagnose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Design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Differentiate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Propose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Close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5000"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Deliver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5157788" y="1385888"/>
            <a:ext cx="2714625" cy="4310062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 rot="10800000">
            <a:off x="3795713" y="1381125"/>
            <a:ext cx="2714625" cy="4310063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 algn="ctr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295775" y="1549400"/>
            <a:ext cx="1682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Clausewitz Involvement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695950" y="4851400"/>
            <a:ext cx="1682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Client Involvement</a:t>
            </a: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188686" y="5880909"/>
            <a:ext cx="8736240" cy="408623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use a process to develop business rather than happening across opportunities</a:t>
            </a:r>
            <a:endParaRPr lang="en-US" i="1" u="sng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to Marketing Efforts</a:t>
            </a:r>
            <a:endParaRPr lang="en-US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371600"/>
            <a:ext cx="7239000" cy="4343400"/>
          </a:xfrm>
          <a:prstGeom prst="rect">
            <a:avLst/>
          </a:prstGeom>
        </p:spPr>
        <p:txBody>
          <a:bodyPr lIns="91440" tIns="45720" rIns="91440" bIns="45720"/>
          <a:lstStyle/>
          <a:p>
            <a:r>
              <a:rPr lang="en-US" sz="2000" dirty="0"/>
              <a:t>Message clarification and focus</a:t>
            </a:r>
          </a:p>
          <a:p>
            <a:r>
              <a:rPr lang="en-US" sz="2000" dirty="0"/>
              <a:t>Can look like a regular employee</a:t>
            </a:r>
          </a:p>
          <a:p>
            <a:pPr lvl="1"/>
            <a:r>
              <a:rPr lang="en-US" sz="1800" dirty="0"/>
              <a:t>Business cards</a:t>
            </a:r>
          </a:p>
          <a:p>
            <a:pPr lvl="1"/>
            <a:r>
              <a:rPr lang="en-US" sz="1800" dirty="0"/>
              <a:t>Email address</a:t>
            </a:r>
          </a:p>
          <a:p>
            <a:r>
              <a:rPr lang="en-US" sz="2000" dirty="0"/>
              <a:t>Visibility in local target markets</a:t>
            </a:r>
          </a:p>
          <a:p>
            <a:pPr lvl="1"/>
            <a:r>
              <a:rPr lang="en-US" sz="1800" dirty="0" smtClean="0"/>
              <a:t>Identify and qualify opportunities before bringing them to the company</a:t>
            </a:r>
            <a:endParaRPr lang="en-US" sz="1800" dirty="0"/>
          </a:p>
          <a:p>
            <a:pPr lvl="1"/>
            <a:r>
              <a:rPr lang="en-US" sz="1800" dirty="0"/>
              <a:t>Follow-up coordination and liaison as a company rep as needed</a:t>
            </a:r>
          </a:p>
          <a:p>
            <a:pPr lvl="1"/>
            <a:r>
              <a:rPr lang="en-US" sz="1800" dirty="0"/>
              <a:t>Attendance at conferences and local business functions</a:t>
            </a:r>
          </a:p>
          <a:p>
            <a:r>
              <a:rPr lang="en-US" sz="2000" dirty="0"/>
              <a:t>Identification of business opportunities</a:t>
            </a:r>
          </a:p>
          <a:p>
            <a:r>
              <a:rPr lang="en-US" sz="2000" dirty="0"/>
              <a:t>Assist in developing marketing message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3F64AAA8-D79C-442C-8DFA-57473D0E5684}" type="slidenum">
              <a:rPr lang="en-US"/>
              <a:pPr/>
              <a:t>18</a:t>
            </a:fld>
            <a:endParaRPr 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Advantages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265237"/>
            <a:ext cx="7239000" cy="44497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We provide advance knowledge of opportunities before they are officially announced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Most of the details are worked out before the proposal is written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Our direct contact with the Government customer provides us insight into what they say and put on their slides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Trust is important – PMs want their project on time and on budget, having someone to blame afterwards does not help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We know the quirks and personalities of the individuals involved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We know the unwritten rules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We communicate in a language the customer understands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8868519E-98EF-447A-97A5-DA7F2759AD45}" type="slidenum">
              <a:rPr lang="en-US"/>
              <a:pPr/>
              <a:t>19</a:t>
            </a:fld>
            <a:endParaRPr 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Awareness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76400"/>
            <a:ext cx="4495800" cy="4449763"/>
          </a:xfrm>
        </p:spPr>
        <p:txBody>
          <a:bodyPr/>
          <a:lstStyle/>
          <a:p>
            <a:r>
              <a:rPr lang="en-US" sz="1800" dirty="0"/>
              <a:t>Detailed meeting reports</a:t>
            </a:r>
          </a:p>
          <a:p>
            <a:r>
              <a:rPr lang="en-US" sz="1800" dirty="0"/>
              <a:t>Weekly e-mail reports if desired</a:t>
            </a:r>
          </a:p>
          <a:p>
            <a:r>
              <a:rPr lang="en-US" sz="1800" dirty="0"/>
              <a:t>Monthly written reports</a:t>
            </a:r>
          </a:p>
          <a:p>
            <a:r>
              <a:rPr lang="en-US" sz="1800" dirty="0" smtClean="0"/>
              <a:t>Written </a:t>
            </a:r>
            <a:r>
              <a:rPr lang="en-US" sz="1800" dirty="0"/>
              <a:t>schedule when visiting Huntsville</a:t>
            </a:r>
          </a:p>
          <a:p>
            <a:r>
              <a:rPr lang="en-US" sz="1800" dirty="0"/>
              <a:t>Detailed </a:t>
            </a:r>
            <a:r>
              <a:rPr lang="en-US" sz="1800" dirty="0" smtClean="0"/>
              <a:t>invoices</a:t>
            </a:r>
            <a:endParaRPr lang="en-US" sz="1800" dirty="0"/>
          </a:p>
          <a:p>
            <a:r>
              <a:rPr lang="en-US" sz="1800" dirty="0"/>
              <a:t>Track daily activities on Twitter</a:t>
            </a:r>
          </a:p>
          <a:p>
            <a:r>
              <a:rPr lang="en-US" sz="1800" dirty="0" smtClean="0">
                <a:hlinkClick r:id="rId2"/>
              </a:rPr>
              <a:t>www.linkedin.com/in/buckclemons</a:t>
            </a:r>
            <a:endParaRPr lang="en-US" sz="1800" dirty="0"/>
          </a:p>
          <a:p>
            <a:endParaRPr lang="en-US" sz="1800" dirty="0"/>
          </a:p>
        </p:txBody>
      </p:sp>
      <p:pic>
        <p:nvPicPr>
          <p:cNvPr id="157701" name="Picture 5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969000" y="1746250"/>
            <a:ext cx="2165350" cy="223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7702" name="Picture 6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570663" y="3527425"/>
            <a:ext cx="2398712" cy="301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076927" y="5127625"/>
            <a:ext cx="2208212" cy="663575"/>
            <a:chOff x="2806" y="2114"/>
            <a:chExt cx="2817" cy="802"/>
          </a:xfrm>
        </p:grpSpPr>
        <p:sp>
          <p:nvSpPr>
            <p:cNvPr id="157707" name="Rectangle 11"/>
            <p:cNvSpPr>
              <a:spLocks noChangeArrowheads="1"/>
            </p:cNvSpPr>
            <p:nvPr/>
          </p:nvSpPr>
          <p:spPr bwMode="auto">
            <a:xfrm>
              <a:off x="4827" y="2231"/>
              <a:ext cx="586" cy="56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57706" name="Picture 10" descr="LinkedIn_logo_1"/>
            <p:cNvPicPr>
              <a:picLocks noChangeAspect="1" noChangeArrowheads="1"/>
            </p:cNvPicPr>
            <p:nvPr/>
          </p:nvPicPr>
          <p:blipFill>
            <a:blip r:embed="rId5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06" y="2114"/>
              <a:ext cx="2817" cy="80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88218BD8-8E1C-4DF6-8802-BEC519B3D79F}" type="slidenum">
              <a:rPr lang="en-US"/>
              <a:pPr/>
              <a:t>2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Purpose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371600"/>
            <a:ext cx="7239000" cy="4343400"/>
          </a:xfrm>
        </p:spPr>
        <p:txBody>
          <a:bodyPr/>
          <a:lstStyle/>
          <a:p>
            <a:r>
              <a:rPr lang="en-US" dirty="0"/>
              <a:t>Discuss the various organizations located on Redstone Arsenal</a:t>
            </a:r>
          </a:p>
          <a:p>
            <a:r>
              <a:rPr lang="en-US" dirty="0"/>
              <a:t>Explain the benefits of having a local representative in the Redstone Arsenal Area</a:t>
            </a:r>
          </a:p>
          <a:p>
            <a:r>
              <a:rPr lang="en-US" dirty="0"/>
              <a:t>Communicate strengths for developing local business and Army business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E76B2740-0DF1-489B-845D-C4713BC45CBB}" type="slidenum">
              <a:rPr lang="en-US"/>
              <a:pPr/>
              <a:t>20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371600"/>
            <a:ext cx="7239000" cy="4343400"/>
          </a:xfrm>
        </p:spPr>
        <p:txBody>
          <a:bodyPr/>
          <a:lstStyle/>
          <a:p>
            <a:r>
              <a:rPr lang="en-US" sz="2400" dirty="0"/>
              <a:t>Redstone Arsenal has a thriving defense industry that </a:t>
            </a:r>
            <a:r>
              <a:rPr lang="en-US" sz="2400" dirty="0" smtClean="0"/>
              <a:t>is expanding</a:t>
            </a:r>
            <a:endParaRPr lang="en-US" sz="2400" dirty="0"/>
          </a:p>
          <a:p>
            <a:r>
              <a:rPr lang="en-US" sz="2400" dirty="0"/>
              <a:t>A local consultant is affordable and provides for a better relationship with the customer</a:t>
            </a:r>
          </a:p>
          <a:p>
            <a:r>
              <a:rPr lang="en-US" sz="2400" dirty="0"/>
              <a:t>We can provide a recognized and trusted face to interact with your customer</a:t>
            </a:r>
          </a:p>
          <a:p>
            <a:r>
              <a:rPr lang="en-US" sz="2400" dirty="0"/>
              <a:t>Thanks for your time</a:t>
            </a:r>
          </a:p>
          <a:p>
            <a:r>
              <a:rPr lang="en-US" sz="2400" dirty="0"/>
              <a:t>Questions?</a:t>
            </a:r>
          </a:p>
          <a:p>
            <a:r>
              <a:rPr lang="en-US" sz="2400" dirty="0"/>
              <a:t>Next steps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F92D07BE-9674-4A97-9F9C-2FB5BECA1AE5}" type="slidenum">
              <a:rPr lang="en-US"/>
              <a:pPr/>
              <a:t>3</a:t>
            </a:fld>
            <a:endParaRPr 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Redstone Arsenal Tenants</a:t>
            </a:r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1050925" y="1331913"/>
            <a:ext cx="8001000" cy="4833937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100000">
                <a:srgbClr val="FF00FF">
                  <a:gamma/>
                  <a:shade val="46275"/>
                  <a:invGamma/>
                </a:srgbClr>
              </a:gs>
            </a:gsLst>
            <a:lin ang="54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1050925" y="1336675"/>
            <a:ext cx="786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Redstone Arsenal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66825" y="1771650"/>
            <a:ext cx="3810000" cy="2857500"/>
            <a:chOff x="528" y="1296"/>
            <a:chExt cx="2352" cy="2536"/>
          </a:xfrm>
        </p:grpSpPr>
        <p:sp>
          <p:nvSpPr>
            <p:cNvPr id="130054" name="Rectangle 6"/>
            <p:cNvSpPr>
              <a:spLocks noChangeArrowheads="1"/>
            </p:cNvSpPr>
            <p:nvPr/>
          </p:nvSpPr>
          <p:spPr bwMode="auto">
            <a:xfrm>
              <a:off x="528" y="1296"/>
              <a:ext cx="2352" cy="2536"/>
            </a:xfrm>
            <a:prstGeom prst="rect">
              <a:avLst/>
            </a:prstGeom>
            <a:gradFill rotWithShape="1">
              <a:gsLst>
                <a:gs pos="0">
                  <a:srgbClr val="00FF00"/>
                </a:gs>
                <a:gs pos="100000">
                  <a:srgbClr val="00FF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55" name="Text Box 7"/>
            <p:cNvSpPr txBox="1">
              <a:spLocks noChangeArrowheads="1"/>
            </p:cNvSpPr>
            <p:nvPr/>
          </p:nvSpPr>
          <p:spPr bwMode="auto">
            <a:xfrm>
              <a:off x="528" y="1335"/>
              <a:ext cx="233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700"/>
                <a:t>Aviation Missile Command (AMCOM)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254125" y="4794250"/>
            <a:ext cx="7594600" cy="1308100"/>
            <a:chOff x="528" y="1296"/>
            <a:chExt cx="2352" cy="2536"/>
          </a:xfrm>
        </p:grpSpPr>
        <p:sp>
          <p:nvSpPr>
            <p:cNvPr id="130064" name="Rectangle 16"/>
            <p:cNvSpPr>
              <a:spLocks noChangeArrowheads="1"/>
            </p:cNvSpPr>
            <p:nvPr/>
          </p:nvSpPr>
          <p:spPr bwMode="auto">
            <a:xfrm>
              <a:off x="528" y="1296"/>
              <a:ext cx="2352" cy="2536"/>
            </a:xfrm>
            <a:prstGeom prst="rect">
              <a:avLst/>
            </a:prstGeom>
            <a:gradFill rotWithShape="1">
              <a:gsLst>
                <a:gs pos="0">
                  <a:srgbClr val="00FF00"/>
                </a:gs>
                <a:gs pos="100000">
                  <a:srgbClr val="00FF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65" name="Text Box 17"/>
            <p:cNvSpPr txBox="1">
              <a:spLocks noChangeArrowheads="1"/>
            </p:cNvSpPr>
            <p:nvPr/>
          </p:nvSpPr>
          <p:spPr bwMode="auto">
            <a:xfrm>
              <a:off x="528" y="1333"/>
              <a:ext cx="2336" cy="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Other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470025" y="2241550"/>
            <a:ext cx="3378200" cy="558800"/>
            <a:chOff x="528" y="1296"/>
            <a:chExt cx="2352" cy="2536"/>
          </a:xfrm>
        </p:grpSpPr>
        <p:sp>
          <p:nvSpPr>
            <p:cNvPr id="130067" name="Rectangle 19"/>
            <p:cNvSpPr>
              <a:spLocks noChangeArrowheads="1"/>
            </p:cNvSpPr>
            <p:nvPr/>
          </p:nvSpPr>
          <p:spPr bwMode="auto">
            <a:xfrm>
              <a:off x="528" y="1296"/>
              <a:ext cx="2352" cy="2536"/>
            </a:xfrm>
            <a:prstGeom prst="rect">
              <a:avLst/>
            </a:prstGeom>
            <a:gradFill rotWithShape="1">
              <a:gsLst>
                <a:gs pos="0">
                  <a:srgbClr val="3366FF"/>
                </a:gs>
                <a:gs pos="100000">
                  <a:srgbClr val="3366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68" name="Text Box 20"/>
            <p:cNvSpPr txBox="1">
              <a:spLocks noChangeArrowheads="1"/>
            </p:cNvSpPr>
            <p:nvPr/>
          </p:nvSpPr>
          <p:spPr bwMode="auto">
            <a:xfrm>
              <a:off x="528" y="1339"/>
              <a:ext cx="2337" cy="1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PEO - Aviation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457325" y="2863850"/>
            <a:ext cx="3378200" cy="558800"/>
            <a:chOff x="528" y="1296"/>
            <a:chExt cx="2352" cy="2536"/>
          </a:xfrm>
        </p:grpSpPr>
        <p:sp>
          <p:nvSpPr>
            <p:cNvPr id="130070" name="Rectangle 22"/>
            <p:cNvSpPr>
              <a:spLocks noChangeArrowheads="1"/>
            </p:cNvSpPr>
            <p:nvPr/>
          </p:nvSpPr>
          <p:spPr bwMode="auto">
            <a:xfrm>
              <a:off x="528" y="1296"/>
              <a:ext cx="2352" cy="253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71" name="Text Box 23"/>
            <p:cNvSpPr txBox="1">
              <a:spLocks noChangeArrowheads="1"/>
            </p:cNvSpPr>
            <p:nvPr/>
          </p:nvSpPr>
          <p:spPr bwMode="auto">
            <a:xfrm>
              <a:off x="528" y="1339"/>
              <a:ext cx="2337" cy="1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PEO – Missiles &amp; Space</a:t>
              </a:r>
            </a:p>
          </p:txBody>
        </p:sp>
      </p:grpSp>
      <p:sp>
        <p:nvSpPr>
          <p:cNvPr id="130073" name="Rectangle 25"/>
          <p:cNvSpPr>
            <a:spLocks noChangeArrowheads="1"/>
          </p:cNvSpPr>
          <p:nvPr/>
        </p:nvSpPr>
        <p:spPr bwMode="auto">
          <a:xfrm>
            <a:off x="1470025" y="3524250"/>
            <a:ext cx="3378200" cy="100330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74" name="Text Box 26"/>
          <p:cNvSpPr txBox="1">
            <a:spLocks noChangeArrowheads="1"/>
          </p:cNvSpPr>
          <p:nvPr/>
        </p:nvSpPr>
        <p:spPr bwMode="auto">
          <a:xfrm>
            <a:off x="1508125" y="3521075"/>
            <a:ext cx="33559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Aviation Missile Research, Development, and Engineering Command (AMRDEC)</a:t>
            </a:r>
          </a:p>
        </p:txBody>
      </p: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1330325" y="4895850"/>
            <a:ext cx="3149600" cy="558800"/>
            <a:chOff x="528" y="1296"/>
            <a:chExt cx="2352" cy="2536"/>
          </a:xfrm>
        </p:grpSpPr>
        <p:sp>
          <p:nvSpPr>
            <p:cNvPr id="130076" name="Rectangle 28"/>
            <p:cNvSpPr>
              <a:spLocks noChangeArrowheads="1"/>
            </p:cNvSpPr>
            <p:nvPr/>
          </p:nvSpPr>
          <p:spPr bwMode="auto">
            <a:xfrm>
              <a:off x="528" y="1296"/>
              <a:ext cx="2352" cy="2536"/>
            </a:xfrm>
            <a:prstGeom prst="rect">
              <a:avLst/>
            </a:prstGeom>
            <a:gradFill rotWithShape="1">
              <a:gsLst>
                <a:gs pos="0">
                  <a:srgbClr val="339966"/>
                </a:gs>
                <a:gs pos="100000">
                  <a:srgbClr val="33996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77" name="Text Box 29"/>
            <p:cNvSpPr txBox="1">
              <a:spLocks noChangeArrowheads="1"/>
            </p:cNvSpPr>
            <p:nvPr/>
          </p:nvSpPr>
          <p:spPr bwMode="auto">
            <a:xfrm>
              <a:off x="528" y="1339"/>
              <a:ext cx="2337" cy="1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Missile Defense Agency (MDA)</a:t>
              </a:r>
            </a:p>
          </p:txBody>
        </p:sp>
      </p:grpSp>
      <p:grpSp>
        <p:nvGrpSpPr>
          <p:cNvPr id="7" name="Group 30"/>
          <p:cNvGrpSpPr>
            <a:grpSpLocks/>
          </p:cNvGrpSpPr>
          <p:nvPr/>
        </p:nvGrpSpPr>
        <p:grpSpPr bwMode="auto">
          <a:xfrm>
            <a:off x="1330325" y="5499100"/>
            <a:ext cx="3162300" cy="590550"/>
            <a:chOff x="528" y="1296"/>
            <a:chExt cx="2352" cy="2680"/>
          </a:xfrm>
        </p:grpSpPr>
        <p:sp>
          <p:nvSpPr>
            <p:cNvPr id="130079" name="Rectangle 31"/>
            <p:cNvSpPr>
              <a:spLocks noChangeArrowheads="1"/>
            </p:cNvSpPr>
            <p:nvPr/>
          </p:nvSpPr>
          <p:spPr bwMode="auto">
            <a:xfrm>
              <a:off x="528" y="1296"/>
              <a:ext cx="2352" cy="2536"/>
            </a:xfrm>
            <a:prstGeom prst="rect">
              <a:avLst/>
            </a:prstGeom>
            <a:gradFill rotWithShape="1">
              <a:gsLst>
                <a:gs pos="0">
                  <a:srgbClr val="666699"/>
                </a:gs>
                <a:gs pos="100000">
                  <a:srgbClr val="66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80" name="Text Box 32"/>
            <p:cNvSpPr txBox="1">
              <a:spLocks noChangeArrowheads="1"/>
            </p:cNvSpPr>
            <p:nvPr/>
          </p:nvSpPr>
          <p:spPr bwMode="auto">
            <a:xfrm>
              <a:off x="528" y="1339"/>
              <a:ext cx="2337" cy="2637"/>
            </a:xfrm>
            <a:prstGeom prst="rect">
              <a:avLst/>
            </a:prstGeom>
            <a:gradFill rotWithShape="1">
              <a:gsLst>
                <a:gs pos="0">
                  <a:srgbClr val="666699"/>
                </a:gs>
                <a:gs pos="100000">
                  <a:srgbClr val="66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Space and Missile Defense Command (SMDC)</a:t>
              </a:r>
            </a:p>
          </p:txBody>
        </p:sp>
      </p:grpSp>
      <p:sp>
        <p:nvSpPr>
          <p:cNvPr id="130085" name="Rectangle 37"/>
          <p:cNvSpPr>
            <a:spLocks noChangeArrowheads="1"/>
          </p:cNvSpPr>
          <p:nvPr/>
        </p:nvSpPr>
        <p:spPr bwMode="auto">
          <a:xfrm>
            <a:off x="5610225" y="5480050"/>
            <a:ext cx="3149600" cy="558800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3366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86" name="Text Box 38"/>
          <p:cNvSpPr txBox="1">
            <a:spLocks noChangeArrowheads="1"/>
          </p:cNvSpPr>
          <p:nvPr/>
        </p:nvSpPr>
        <p:spPr bwMode="auto">
          <a:xfrm>
            <a:off x="5546725" y="5464175"/>
            <a:ext cx="31289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>
                <a:solidFill>
                  <a:schemeClr val="bg1"/>
                </a:solidFill>
              </a:rPr>
              <a:t>Program Manager – Aircraft Survivability Equipment (ASE)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30088" name="Rectangle 40"/>
          <p:cNvSpPr>
            <a:spLocks noChangeArrowheads="1"/>
          </p:cNvSpPr>
          <p:nvPr/>
        </p:nvSpPr>
        <p:spPr bwMode="auto">
          <a:xfrm>
            <a:off x="5622925" y="4845050"/>
            <a:ext cx="3149600" cy="581025"/>
          </a:xfrm>
          <a:prstGeom prst="rect">
            <a:avLst/>
          </a:prstGeom>
          <a:gradFill rotWithShape="1">
            <a:gsLst>
              <a:gs pos="0">
                <a:srgbClr val="3366FF"/>
              </a:gs>
              <a:gs pos="100000">
                <a:srgbClr val="3366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</a:rPr>
              <a:t>Missile and Space Intelligence Center (MSIC)</a:t>
            </a:r>
            <a:endParaRPr lang="en-US" sz="1600" u="sng">
              <a:solidFill>
                <a:schemeClr val="bg1"/>
              </a:solidFill>
            </a:endParaRPr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5127625" y="1771650"/>
            <a:ext cx="3733800" cy="2870200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CCFF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5127625" y="1816100"/>
            <a:ext cx="37084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700"/>
              <a:t>NASA Marshal Space Flight Center</a:t>
            </a:r>
          </a:p>
        </p:txBody>
      </p: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5292725" y="2263775"/>
            <a:ext cx="3378200" cy="558800"/>
            <a:chOff x="528" y="1296"/>
            <a:chExt cx="2352" cy="2536"/>
          </a:xfrm>
        </p:grpSpPr>
        <p:sp>
          <p:nvSpPr>
            <p:cNvPr id="34" name="Rectangle 42"/>
            <p:cNvSpPr>
              <a:spLocks noChangeArrowheads="1"/>
            </p:cNvSpPr>
            <p:nvPr/>
          </p:nvSpPr>
          <p:spPr bwMode="auto">
            <a:xfrm>
              <a:off x="528" y="1296"/>
              <a:ext cx="2352" cy="2536"/>
            </a:xfrm>
            <a:prstGeom prst="rect">
              <a:avLst/>
            </a:prstGeom>
            <a:gradFill rotWithShape="1">
              <a:gsLst>
                <a:gs pos="0">
                  <a:srgbClr val="3366FF"/>
                </a:gs>
                <a:gs pos="100000">
                  <a:srgbClr val="3366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Text Box 43"/>
            <p:cNvSpPr txBox="1">
              <a:spLocks noChangeArrowheads="1"/>
            </p:cNvSpPr>
            <p:nvPr/>
          </p:nvSpPr>
          <p:spPr bwMode="auto">
            <a:xfrm>
              <a:off x="528" y="1339"/>
              <a:ext cx="2337" cy="1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Heavy Lift Rocket</a:t>
              </a:r>
              <a:endPara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5295900" y="2871788"/>
            <a:ext cx="3378200" cy="558800"/>
            <a:chOff x="528" y="1296"/>
            <a:chExt cx="2352" cy="2536"/>
          </a:xfrm>
        </p:grpSpPr>
        <p:sp>
          <p:nvSpPr>
            <p:cNvPr id="37" name="Rectangle 45"/>
            <p:cNvSpPr>
              <a:spLocks noChangeArrowheads="1"/>
            </p:cNvSpPr>
            <p:nvPr/>
          </p:nvSpPr>
          <p:spPr bwMode="auto">
            <a:xfrm>
              <a:off x="528" y="1296"/>
              <a:ext cx="2352" cy="253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Text Box 46"/>
            <p:cNvSpPr txBox="1">
              <a:spLocks noChangeArrowheads="1"/>
            </p:cNvSpPr>
            <p:nvPr/>
          </p:nvSpPr>
          <p:spPr bwMode="auto">
            <a:xfrm>
              <a:off x="528" y="1339"/>
              <a:ext cx="2337" cy="1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International Space Station</a:t>
              </a:r>
            </a:p>
          </p:txBody>
        </p:sp>
      </p:grpSp>
      <p:sp>
        <p:nvSpPr>
          <p:cNvPr id="39" name="Rectangle 48"/>
          <p:cNvSpPr>
            <a:spLocks noChangeArrowheads="1"/>
          </p:cNvSpPr>
          <p:nvPr/>
        </p:nvSpPr>
        <p:spPr bwMode="auto">
          <a:xfrm>
            <a:off x="5294313" y="3517900"/>
            <a:ext cx="3378200" cy="45085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47"/>
          <p:cNvSpPr txBox="1">
            <a:spLocks noChangeArrowheads="1"/>
          </p:cNvSpPr>
          <p:nvPr/>
        </p:nvSpPr>
        <p:spPr bwMode="auto">
          <a:xfrm>
            <a:off x="5332413" y="3529013"/>
            <a:ext cx="3355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Shuttle Payload 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Additions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52600" y="1371600"/>
            <a:ext cx="7239000" cy="4343400"/>
          </a:xfrm>
        </p:spPr>
        <p:txBody>
          <a:bodyPr/>
          <a:lstStyle/>
          <a:p>
            <a:r>
              <a:rPr lang="en-US" dirty="0" smtClean="0"/>
              <a:t>Army Material Command (AMC)</a:t>
            </a:r>
          </a:p>
          <a:p>
            <a:pPr lvl="1"/>
            <a:r>
              <a:rPr lang="en-US" dirty="0" smtClean="0"/>
              <a:t>A Headquarters that disperses funding</a:t>
            </a:r>
          </a:p>
          <a:p>
            <a:pPr lvl="1"/>
            <a:r>
              <a:rPr lang="en-US" dirty="0" smtClean="0"/>
              <a:t>Conducts periodic studies</a:t>
            </a:r>
          </a:p>
          <a:p>
            <a:r>
              <a:rPr lang="en-US" dirty="0" smtClean="0"/>
              <a:t>US Army Security Assistance Command (USASAC)</a:t>
            </a:r>
          </a:p>
          <a:p>
            <a:pPr lvl="1"/>
            <a:r>
              <a:rPr lang="en-US" dirty="0" smtClean="0"/>
              <a:t>Responsible for supporting Foreign Military Sales (FMS)</a:t>
            </a:r>
          </a:p>
          <a:p>
            <a:pPr lvl="1"/>
            <a:r>
              <a:rPr lang="en-US" dirty="0" smtClean="0"/>
              <a:t>Case managers and country representatives sit in the PM offices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3A67FEA5-CE80-48B2-BC6A-B85B70351E2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PEO-Aviation Org Chart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486" y="1295400"/>
            <a:ext cx="7321826" cy="518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PEO-Aviation Programs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72"/>
          <a:stretch/>
        </p:blipFill>
        <p:spPr>
          <a:xfrm>
            <a:off x="1111335" y="1295400"/>
            <a:ext cx="7880265" cy="4419600"/>
          </a:xfrm>
        </p:spPr>
      </p:pic>
    </p:spTree>
    <p:extLst>
      <p:ext uri="{BB962C8B-B14F-4D97-AF65-F5344CB8AC3E}">
        <p14:creationId xmlns:p14="http://schemas.microsoft.com/office/powerpoint/2010/main" val="4203081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FAF33EA3-ECFA-4D57-91C8-48806FA83EF2}" type="slidenum">
              <a:rPr lang="en-US"/>
              <a:pPr/>
              <a:t>7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PEO Missiles &amp; Space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495425"/>
            <a:ext cx="8839200" cy="5008563"/>
            <a:chOff x="528" y="1296"/>
            <a:chExt cx="2352" cy="2536"/>
          </a:xfrm>
        </p:grpSpPr>
        <p:sp>
          <p:nvSpPr>
            <p:cNvPr id="132104" name="Rectangle 8"/>
            <p:cNvSpPr>
              <a:spLocks noChangeArrowheads="1"/>
            </p:cNvSpPr>
            <p:nvPr/>
          </p:nvSpPr>
          <p:spPr bwMode="auto">
            <a:xfrm>
              <a:off x="528" y="1296"/>
              <a:ext cx="2352" cy="2536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05" name="Text Box 9"/>
            <p:cNvSpPr txBox="1">
              <a:spLocks noChangeArrowheads="1"/>
            </p:cNvSpPr>
            <p:nvPr/>
          </p:nvSpPr>
          <p:spPr bwMode="auto">
            <a:xfrm>
              <a:off x="528" y="1339"/>
              <a:ext cx="2337" cy="1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1600"/>
            </a:p>
          </p:txBody>
        </p:sp>
      </p:grpSp>
      <p:sp>
        <p:nvSpPr>
          <p:cNvPr id="132109" name="Rectangle 13"/>
          <p:cNvSpPr>
            <a:spLocks noChangeArrowheads="1"/>
          </p:cNvSpPr>
          <p:nvPr/>
        </p:nvSpPr>
        <p:spPr bwMode="auto">
          <a:xfrm>
            <a:off x="5335588" y="5430838"/>
            <a:ext cx="106521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JLENS</a:t>
            </a:r>
          </a:p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SLAMRAAM</a:t>
            </a:r>
          </a:p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Sentinel</a:t>
            </a:r>
          </a:p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Stinger / Avenger</a:t>
            </a:r>
          </a:p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DEA</a:t>
            </a:r>
          </a:p>
        </p:txBody>
      </p:sp>
      <p:sp>
        <p:nvSpPr>
          <p:cNvPr id="132110" name="Rectangle 14"/>
          <p:cNvSpPr>
            <a:spLocks noChangeArrowheads="1"/>
          </p:cNvSpPr>
          <p:nvPr/>
        </p:nvSpPr>
        <p:spPr bwMode="auto">
          <a:xfrm>
            <a:off x="1643063" y="5430838"/>
            <a:ext cx="736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HIMARS</a:t>
            </a:r>
          </a:p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GMLRS </a:t>
            </a:r>
          </a:p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ATACMS</a:t>
            </a:r>
          </a:p>
        </p:txBody>
      </p:sp>
      <p:sp>
        <p:nvSpPr>
          <p:cNvPr id="132111" name="Rectangle 15"/>
          <p:cNvSpPr>
            <a:spLocks noChangeArrowheads="1"/>
          </p:cNvSpPr>
          <p:nvPr/>
        </p:nvSpPr>
        <p:spPr bwMode="auto">
          <a:xfrm>
            <a:off x="4170363" y="5430838"/>
            <a:ext cx="860425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Javelin</a:t>
            </a:r>
          </a:p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TOW</a:t>
            </a:r>
          </a:p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ITAS</a:t>
            </a:r>
          </a:p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IBAS</a:t>
            </a:r>
          </a:p>
        </p:txBody>
      </p:sp>
      <p:sp>
        <p:nvSpPr>
          <p:cNvPr id="132112" name="Rectangle 16"/>
          <p:cNvSpPr>
            <a:spLocks noChangeArrowheads="1"/>
          </p:cNvSpPr>
          <p:nvPr/>
        </p:nvSpPr>
        <p:spPr bwMode="auto">
          <a:xfrm>
            <a:off x="7754938" y="5430838"/>
            <a:ext cx="990600" cy="84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JCM / JAGM</a:t>
            </a:r>
          </a:p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HELLFIRE</a:t>
            </a:r>
          </a:p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Hydra</a:t>
            </a:r>
          </a:p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APKWS</a:t>
            </a:r>
            <a:r>
              <a:rPr lang="en-US" sz="1400" b="1" baseline="30000">
                <a:solidFill>
                  <a:schemeClr val="bg1"/>
                </a:solidFill>
                <a:latin typeface="Arial Narrow" pitchFamily="34" charset="0"/>
              </a:rPr>
              <a:t>TM</a:t>
            </a:r>
            <a:endParaRPr lang="en-US" sz="1400" b="1">
              <a:solidFill>
                <a:schemeClr val="bg1"/>
              </a:solidFill>
              <a:latin typeface="Arial Narrow" pitchFamily="34" charset="0"/>
            </a:endParaRPr>
          </a:p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Viper Strike</a:t>
            </a:r>
          </a:p>
        </p:txBody>
      </p:sp>
      <p:sp>
        <p:nvSpPr>
          <p:cNvPr id="132113" name="Rectangle 17"/>
          <p:cNvSpPr>
            <a:spLocks noChangeArrowheads="1"/>
          </p:cNvSpPr>
          <p:nvPr/>
        </p:nvSpPr>
        <p:spPr bwMode="auto">
          <a:xfrm>
            <a:off x="2947988" y="5430838"/>
            <a:ext cx="438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PAM</a:t>
            </a:r>
          </a:p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CLU</a:t>
            </a:r>
          </a:p>
        </p:txBody>
      </p:sp>
      <p:sp>
        <p:nvSpPr>
          <p:cNvPr id="132114" name="Rectangle 18"/>
          <p:cNvSpPr>
            <a:spLocks noChangeArrowheads="1"/>
          </p:cNvSpPr>
          <p:nvPr/>
        </p:nvSpPr>
        <p:spPr bwMode="auto">
          <a:xfrm>
            <a:off x="357188" y="5430838"/>
            <a:ext cx="46196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IBCS</a:t>
            </a:r>
          </a:p>
        </p:txBody>
      </p:sp>
      <p:sp>
        <p:nvSpPr>
          <p:cNvPr id="132115" name="Rectangle 19"/>
          <p:cNvSpPr>
            <a:spLocks noChangeArrowheads="1"/>
          </p:cNvSpPr>
          <p:nvPr/>
        </p:nvSpPr>
        <p:spPr bwMode="auto">
          <a:xfrm>
            <a:off x="6594475" y="5430838"/>
            <a:ext cx="973138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PATRIOT</a:t>
            </a:r>
          </a:p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PAC-3 / MEADS CAP</a:t>
            </a:r>
          </a:p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PAC-3 MSE</a:t>
            </a:r>
          </a:p>
          <a:p>
            <a:pPr marL="114300" indent="-114300">
              <a:lnSpc>
                <a:spcPct val="80000"/>
              </a:lnSpc>
              <a:buFontTx/>
              <a:buChar char="•"/>
            </a:pPr>
            <a:r>
              <a:rPr lang="en-US" sz="1400" b="1">
                <a:solidFill>
                  <a:schemeClr val="bg1"/>
                </a:solidFill>
                <a:latin typeface="Arial Narrow" pitchFamily="34" charset="0"/>
              </a:rPr>
              <a:t>JTAGS</a:t>
            </a:r>
          </a:p>
        </p:txBody>
      </p:sp>
      <p:sp>
        <p:nvSpPr>
          <p:cNvPr id="132116" name="Line 20"/>
          <p:cNvSpPr>
            <a:spLocks noChangeShapeType="1"/>
          </p:cNvSpPr>
          <p:nvPr/>
        </p:nvSpPr>
        <p:spPr bwMode="auto">
          <a:xfrm flipH="1" flipV="1">
            <a:off x="2414588" y="1879600"/>
            <a:ext cx="1179512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117" name="Line 21"/>
          <p:cNvSpPr>
            <a:spLocks noChangeShapeType="1"/>
          </p:cNvSpPr>
          <p:nvPr/>
        </p:nvSpPr>
        <p:spPr bwMode="auto">
          <a:xfrm flipH="1">
            <a:off x="4278313" y="2273300"/>
            <a:ext cx="28575" cy="23495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118" name="Line 22"/>
          <p:cNvSpPr>
            <a:spLocks noChangeShapeType="1"/>
          </p:cNvSpPr>
          <p:nvPr/>
        </p:nvSpPr>
        <p:spPr bwMode="auto">
          <a:xfrm>
            <a:off x="7197725" y="3106738"/>
            <a:ext cx="1588" cy="39052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119" name="Line 23"/>
          <p:cNvSpPr>
            <a:spLocks noChangeShapeType="1"/>
          </p:cNvSpPr>
          <p:nvPr/>
        </p:nvSpPr>
        <p:spPr bwMode="auto">
          <a:xfrm>
            <a:off x="6540500" y="2692400"/>
            <a:ext cx="0" cy="117475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120" name="Freeform 24"/>
          <p:cNvSpPr>
            <a:spLocks/>
          </p:cNvSpPr>
          <p:nvPr/>
        </p:nvSpPr>
        <p:spPr bwMode="auto">
          <a:xfrm>
            <a:off x="5472113" y="3113088"/>
            <a:ext cx="2921000" cy="373062"/>
          </a:xfrm>
          <a:custGeom>
            <a:avLst/>
            <a:gdLst/>
            <a:ahLst/>
            <a:cxnLst>
              <a:cxn ang="0">
                <a:pos x="0" y="171"/>
              </a:cxn>
              <a:cxn ang="0">
                <a:pos x="0" y="0"/>
              </a:cxn>
              <a:cxn ang="0">
                <a:pos x="1992" y="0"/>
              </a:cxn>
              <a:cxn ang="0">
                <a:pos x="1992" y="156"/>
              </a:cxn>
            </a:cxnLst>
            <a:rect l="0" t="0" r="r" b="b"/>
            <a:pathLst>
              <a:path w="1992" h="171">
                <a:moveTo>
                  <a:pt x="0" y="171"/>
                </a:moveTo>
                <a:lnTo>
                  <a:pt x="0" y="0"/>
                </a:lnTo>
                <a:lnTo>
                  <a:pt x="1992" y="0"/>
                </a:lnTo>
                <a:lnTo>
                  <a:pt x="1992" y="156"/>
                </a:lnTo>
              </a:path>
            </a:pathLst>
          </a:custGeom>
          <a:noFill/>
          <a:ln w="1905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121" name="Line 25"/>
          <p:cNvSpPr>
            <a:spLocks noChangeShapeType="1"/>
          </p:cNvSpPr>
          <p:nvPr/>
        </p:nvSpPr>
        <p:spPr bwMode="auto">
          <a:xfrm>
            <a:off x="4311650" y="2774950"/>
            <a:ext cx="1698625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123" name="AutoShape 2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62563" y="3244850"/>
            <a:ext cx="1138237" cy="514350"/>
          </a:xfrm>
          <a:prstGeom prst="actionButtonBlank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>
            <a:outerShdw dist="254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lnSpc>
                <a:spcPct val="95000"/>
              </a:lnSpc>
            </a:pPr>
            <a:r>
              <a:rPr lang="en-US" sz="1100" b="1">
                <a:solidFill>
                  <a:schemeClr val="tx2"/>
                </a:solidFill>
                <a:latin typeface="Arial Narrow" pitchFamily="34" charset="0"/>
              </a:rPr>
              <a:t>APEO Bus Mgt</a:t>
            </a:r>
          </a:p>
          <a:p>
            <a:pPr algn="ctr">
              <a:lnSpc>
                <a:spcPct val="95000"/>
              </a:lnSpc>
            </a:pPr>
            <a:r>
              <a:rPr lang="en-US" sz="1100" b="1">
                <a:solidFill>
                  <a:schemeClr val="tx2"/>
                </a:solidFill>
                <a:latin typeface="Arial Narrow" pitchFamily="34" charset="0"/>
              </a:rPr>
              <a:t>Beverly Fuller</a:t>
            </a:r>
          </a:p>
        </p:txBody>
      </p:sp>
      <p:sp>
        <p:nvSpPr>
          <p:cNvPr id="132124" name="AutoShape 2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670675" y="3244850"/>
            <a:ext cx="1046163" cy="514350"/>
          </a:xfrm>
          <a:prstGeom prst="actionButtonBlank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lnSpc>
                <a:spcPct val="95000"/>
              </a:lnSpc>
            </a:pPr>
            <a:r>
              <a:rPr lang="en-US" sz="1100" b="1">
                <a:solidFill>
                  <a:schemeClr val="tx2"/>
                </a:solidFill>
                <a:latin typeface="Arial Narrow" pitchFamily="34" charset="0"/>
              </a:rPr>
              <a:t>APEO IM / IA</a:t>
            </a:r>
          </a:p>
          <a:p>
            <a:pPr algn="ctr">
              <a:lnSpc>
                <a:spcPct val="95000"/>
              </a:lnSpc>
            </a:pPr>
            <a:r>
              <a:rPr lang="en-US" sz="1100" b="1">
                <a:solidFill>
                  <a:schemeClr val="tx2"/>
                </a:solidFill>
                <a:latin typeface="Arial Narrow" pitchFamily="34" charset="0"/>
              </a:rPr>
              <a:t>Natalie De Luca</a:t>
            </a:r>
          </a:p>
        </p:txBody>
      </p:sp>
      <p:sp>
        <p:nvSpPr>
          <p:cNvPr id="132125" name="AutoShape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52463" y="1770063"/>
            <a:ext cx="1835150" cy="666750"/>
          </a:xfrm>
          <a:prstGeom prst="actionButtonBlank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marL="177800" indent="-177800" algn="ctr">
              <a:lnSpc>
                <a:spcPct val="95000"/>
              </a:lnSpc>
            </a:pPr>
            <a:r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General Manager</a:t>
            </a:r>
          </a:p>
          <a:p>
            <a:pPr marL="177800" indent="-177800" algn="ctr">
              <a:lnSpc>
                <a:spcPct val="95000"/>
              </a:lnSpc>
            </a:pPr>
            <a:r>
              <a: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Dr. Steve Messervy</a:t>
            </a:r>
          </a:p>
        </p:txBody>
      </p:sp>
      <p:sp>
        <p:nvSpPr>
          <p:cNvPr id="132127" name="AutoShape 3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797800" y="3235325"/>
            <a:ext cx="1082675" cy="509588"/>
          </a:xfrm>
          <a:prstGeom prst="actionButtonBlank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marL="177800" indent="-177800" algn="ctr">
              <a:lnSpc>
                <a:spcPct val="95000"/>
              </a:lnSpc>
            </a:pPr>
            <a:r>
              <a:rPr lang="en-US" sz="1100" b="1">
                <a:solidFill>
                  <a:schemeClr val="tx2"/>
                </a:solidFill>
                <a:latin typeface="Arial Narrow" pitchFamily="34" charset="0"/>
              </a:rPr>
              <a:t>MDA LNO</a:t>
            </a:r>
          </a:p>
          <a:p>
            <a:pPr marL="177800" indent="-177800" algn="ctr">
              <a:lnSpc>
                <a:spcPct val="95000"/>
              </a:lnSpc>
            </a:pPr>
            <a:r>
              <a:rPr lang="en-US" sz="1100" b="1">
                <a:solidFill>
                  <a:schemeClr val="tx2"/>
                </a:solidFill>
                <a:latin typeface="Arial Narrow" pitchFamily="34" charset="0"/>
              </a:rPr>
              <a:t>Brent Pope</a:t>
            </a:r>
          </a:p>
        </p:txBody>
      </p:sp>
      <p:sp>
        <p:nvSpPr>
          <p:cNvPr id="132129" name="AutoShape 3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657850" y="2520950"/>
            <a:ext cx="1684338" cy="414338"/>
          </a:xfrm>
          <a:prstGeom prst="actionButtonBlank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177800" indent="-177800" algn="ctr">
              <a:lnSpc>
                <a:spcPct val="95000"/>
              </a:lnSpc>
            </a:pPr>
            <a:r>
              <a:rPr 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Chief of Staff</a:t>
            </a:r>
          </a:p>
          <a:p>
            <a:pPr marL="177800" indent="-177800" algn="ctr">
              <a:lnSpc>
                <a:spcPct val="95000"/>
              </a:lnSpc>
            </a:pPr>
            <a:r>
              <a: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Barry Pike</a:t>
            </a:r>
            <a:endParaRPr lang="en-US" sz="12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132130" name="Freeform 34"/>
          <p:cNvSpPr>
            <a:spLocks/>
          </p:cNvSpPr>
          <p:nvPr/>
        </p:nvSpPr>
        <p:spPr bwMode="auto">
          <a:xfrm>
            <a:off x="777875" y="4635500"/>
            <a:ext cx="7469188" cy="346075"/>
          </a:xfrm>
          <a:custGeom>
            <a:avLst/>
            <a:gdLst/>
            <a:ahLst/>
            <a:cxnLst>
              <a:cxn ang="0">
                <a:pos x="0" y="171"/>
              </a:cxn>
              <a:cxn ang="0">
                <a:pos x="0" y="0"/>
              </a:cxn>
              <a:cxn ang="0">
                <a:pos x="1992" y="0"/>
              </a:cxn>
              <a:cxn ang="0">
                <a:pos x="1992" y="156"/>
              </a:cxn>
            </a:cxnLst>
            <a:rect l="0" t="0" r="r" b="b"/>
            <a:pathLst>
              <a:path w="1992" h="171">
                <a:moveTo>
                  <a:pt x="0" y="171"/>
                </a:moveTo>
                <a:lnTo>
                  <a:pt x="0" y="0"/>
                </a:lnTo>
                <a:lnTo>
                  <a:pt x="1992" y="0"/>
                </a:lnTo>
                <a:lnTo>
                  <a:pt x="1992" y="156"/>
                </a:lnTo>
              </a:path>
            </a:pathLst>
          </a:custGeom>
          <a:noFill/>
          <a:ln w="1905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131" name="Line 35"/>
          <p:cNvSpPr>
            <a:spLocks noChangeShapeType="1"/>
          </p:cNvSpPr>
          <p:nvPr/>
        </p:nvSpPr>
        <p:spPr bwMode="auto">
          <a:xfrm>
            <a:off x="2066925" y="4649788"/>
            <a:ext cx="0" cy="28257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132" name="Line 36"/>
          <p:cNvSpPr>
            <a:spLocks noChangeShapeType="1"/>
          </p:cNvSpPr>
          <p:nvPr/>
        </p:nvSpPr>
        <p:spPr bwMode="auto">
          <a:xfrm>
            <a:off x="3378200" y="4646613"/>
            <a:ext cx="0" cy="28257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133" name="Line 37"/>
          <p:cNvSpPr>
            <a:spLocks noChangeShapeType="1"/>
          </p:cNvSpPr>
          <p:nvPr/>
        </p:nvSpPr>
        <p:spPr bwMode="auto">
          <a:xfrm>
            <a:off x="5691188" y="4630738"/>
            <a:ext cx="0" cy="28257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134" name="Line 38"/>
          <p:cNvSpPr>
            <a:spLocks noChangeShapeType="1"/>
          </p:cNvSpPr>
          <p:nvPr/>
        </p:nvSpPr>
        <p:spPr bwMode="auto">
          <a:xfrm>
            <a:off x="6907213" y="4640263"/>
            <a:ext cx="0" cy="28257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135" name="AutoShape 3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1613" y="4752975"/>
            <a:ext cx="1165225" cy="655638"/>
          </a:xfrm>
          <a:prstGeom prst="actionButtonBlank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tx2"/>
                </a:solidFill>
                <a:latin typeface="Arial Narrow" pitchFamily="34" charset="0"/>
              </a:rPr>
              <a:t>PFRMS</a:t>
            </a:r>
          </a:p>
          <a:p>
            <a:pPr algn="ctr"/>
            <a:r>
              <a:rPr lang="en-US" sz="1200" b="1">
                <a:solidFill>
                  <a:schemeClr val="tx2"/>
                </a:solidFill>
                <a:latin typeface="Arial Narrow" pitchFamily="34" charset="0"/>
              </a:rPr>
              <a:t>COL Rice</a:t>
            </a:r>
          </a:p>
        </p:txBody>
      </p:sp>
      <p:sp>
        <p:nvSpPr>
          <p:cNvPr id="132136" name="AutoShape 4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28913" y="4740275"/>
            <a:ext cx="1177925" cy="655638"/>
          </a:xfrm>
          <a:prstGeom prst="actionButtonBlank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tx2"/>
                </a:solidFill>
                <a:latin typeface="Arial Narrow" pitchFamily="34" charset="0"/>
              </a:rPr>
              <a:t>NLOS-LS</a:t>
            </a:r>
            <a:br>
              <a:rPr lang="en-US" sz="1600" b="1">
                <a:solidFill>
                  <a:schemeClr val="tx2"/>
                </a:solidFill>
                <a:latin typeface="Arial Narrow" pitchFamily="34" charset="0"/>
              </a:rPr>
            </a:br>
            <a:r>
              <a:rPr lang="en-US" sz="1200" b="1">
                <a:solidFill>
                  <a:schemeClr val="tx2"/>
                </a:solidFill>
                <a:latin typeface="Arial Narrow" pitchFamily="34" charset="0"/>
              </a:rPr>
              <a:t>COL Dever</a:t>
            </a:r>
          </a:p>
        </p:txBody>
      </p:sp>
      <p:sp>
        <p:nvSpPr>
          <p:cNvPr id="132137" name="AutoShape 4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80025" y="4740275"/>
            <a:ext cx="1125538" cy="655638"/>
          </a:xfrm>
          <a:prstGeom prst="actionButtonBlank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tx2"/>
                </a:solidFill>
                <a:latin typeface="Arial Narrow" pitchFamily="34" charset="0"/>
              </a:rPr>
              <a:t>CMDS</a:t>
            </a:r>
            <a:br>
              <a:rPr lang="en-US" sz="1600" b="1">
                <a:solidFill>
                  <a:schemeClr val="tx2"/>
                </a:solidFill>
                <a:latin typeface="Arial Narrow" pitchFamily="34" charset="0"/>
              </a:rPr>
            </a:br>
            <a:r>
              <a:rPr lang="en-US" sz="1200" b="1">
                <a:solidFill>
                  <a:schemeClr val="tx2"/>
                </a:solidFill>
                <a:latin typeface="Arial Narrow" pitchFamily="34" charset="0"/>
              </a:rPr>
              <a:t>COL Mullin</a:t>
            </a:r>
          </a:p>
        </p:txBody>
      </p:sp>
      <p:sp>
        <p:nvSpPr>
          <p:cNvPr id="132138" name="AutoShape 4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529388" y="4741863"/>
            <a:ext cx="1022350" cy="655637"/>
          </a:xfrm>
          <a:prstGeom prst="actionButtonBlank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tx2"/>
                </a:solidFill>
                <a:latin typeface="Arial Narrow" pitchFamily="34" charset="0"/>
              </a:rPr>
              <a:t>Lower Tier</a:t>
            </a:r>
          </a:p>
          <a:p>
            <a:pPr algn="ctr"/>
            <a:r>
              <a:rPr lang="en-US" sz="1200" b="1">
                <a:solidFill>
                  <a:schemeClr val="tx2"/>
                </a:solidFill>
                <a:latin typeface="Arial Narrow" pitchFamily="34" charset="0"/>
              </a:rPr>
              <a:t>Mr. Edwards</a:t>
            </a:r>
          </a:p>
        </p:txBody>
      </p:sp>
      <p:sp>
        <p:nvSpPr>
          <p:cNvPr id="132139" name="AutoShape 4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83500" y="4741863"/>
            <a:ext cx="1042988" cy="655637"/>
          </a:xfrm>
          <a:prstGeom prst="actionButtonBlank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tx2"/>
                </a:solidFill>
                <a:latin typeface="Arial Narrow" pitchFamily="34" charset="0"/>
              </a:rPr>
              <a:t>JAMS</a:t>
            </a:r>
          </a:p>
          <a:p>
            <a:pPr algn="ctr"/>
            <a:r>
              <a:rPr lang="en-US" sz="1200" b="1">
                <a:solidFill>
                  <a:schemeClr val="tx2"/>
                </a:solidFill>
                <a:latin typeface="Arial Narrow" pitchFamily="34" charset="0"/>
              </a:rPr>
              <a:t>COL Cantor</a:t>
            </a:r>
            <a:endParaRPr lang="en-US" sz="1200" b="1" i="1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132140" name="Line 44"/>
          <p:cNvSpPr>
            <a:spLocks noChangeShapeType="1"/>
          </p:cNvSpPr>
          <p:nvPr/>
        </p:nvSpPr>
        <p:spPr bwMode="auto">
          <a:xfrm>
            <a:off x="4440238" y="4637088"/>
            <a:ext cx="0" cy="28257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141" name="AutoShape 4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000500" y="4730750"/>
            <a:ext cx="1177925" cy="655638"/>
          </a:xfrm>
          <a:prstGeom prst="actionButtonBlank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tx2"/>
                </a:solidFill>
                <a:latin typeface="Arial Narrow" pitchFamily="34" charset="0"/>
              </a:rPr>
              <a:t>CCWS</a:t>
            </a:r>
          </a:p>
          <a:p>
            <a:pPr algn="ctr"/>
            <a:r>
              <a:rPr lang="en-US" sz="1200" b="1">
                <a:solidFill>
                  <a:schemeClr val="tx2"/>
                </a:solidFill>
                <a:latin typeface="Arial Narrow" pitchFamily="34" charset="0"/>
              </a:rPr>
              <a:t>LTC(P) Steves</a:t>
            </a:r>
          </a:p>
        </p:txBody>
      </p:sp>
      <p:sp>
        <p:nvSpPr>
          <p:cNvPr id="132142" name="AutoShape 4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500" y="4748213"/>
            <a:ext cx="1165225" cy="655637"/>
          </a:xfrm>
          <a:prstGeom prst="actionButtonBlank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tx2"/>
                </a:solidFill>
                <a:latin typeface="Arial Narrow" pitchFamily="34" charset="0"/>
              </a:rPr>
              <a:t>IAMD</a:t>
            </a:r>
          </a:p>
          <a:p>
            <a:pPr algn="ctr"/>
            <a:r>
              <a:rPr lang="en-US" sz="1200" b="1">
                <a:solidFill>
                  <a:schemeClr val="tx2"/>
                </a:solidFill>
                <a:latin typeface="Arial Narrow" pitchFamily="34" charset="0"/>
              </a:rPr>
              <a:t>Mr. Thomas</a:t>
            </a:r>
          </a:p>
        </p:txBody>
      </p:sp>
      <p:sp>
        <p:nvSpPr>
          <p:cNvPr id="132144" name="Freeform 48"/>
          <p:cNvSpPr>
            <a:spLocks/>
          </p:cNvSpPr>
          <p:nvPr/>
        </p:nvSpPr>
        <p:spPr bwMode="auto">
          <a:xfrm>
            <a:off x="4868863" y="3867150"/>
            <a:ext cx="3457575" cy="338138"/>
          </a:xfrm>
          <a:custGeom>
            <a:avLst/>
            <a:gdLst/>
            <a:ahLst/>
            <a:cxnLst>
              <a:cxn ang="0">
                <a:pos x="0" y="171"/>
              </a:cxn>
              <a:cxn ang="0">
                <a:pos x="0" y="0"/>
              </a:cxn>
              <a:cxn ang="0">
                <a:pos x="1992" y="0"/>
              </a:cxn>
              <a:cxn ang="0">
                <a:pos x="1992" y="156"/>
              </a:cxn>
            </a:cxnLst>
            <a:rect l="0" t="0" r="r" b="b"/>
            <a:pathLst>
              <a:path w="1992" h="171">
                <a:moveTo>
                  <a:pt x="0" y="171"/>
                </a:moveTo>
                <a:lnTo>
                  <a:pt x="0" y="0"/>
                </a:lnTo>
                <a:lnTo>
                  <a:pt x="1992" y="0"/>
                </a:lnTo>
                <a:lnTo>
                  <a:pt x="1992" y="156"/>
                </a:lnTo>
              </a:path>
            </a:pathLst>
          </a:custGeom>
          <a:noFill/>
          <a:ln w="1905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145" name="Line 49"/>
          <p:cNvSpPr>
            <a:spLocks noChangeShapeType="1"/>
          </p:cNvSpPr>
          <p:nvPr/>
        </p:nvSpPr>
        <p:spPr bwMode="auto">
          <a:xfrm>
            <a:off x="6043613" y="3875088"/>
            <a:ext cx="0" cy="28257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146" name="Line 50"/>
          <p:cNvSpPr>
            <a:spLocks noChangeShapeType="1"/>
          </p:cNvSpPr>
          <p:nvPr/>
        </p:nvSpPr>
        <p:spPr bwMode="auto">
          <a:xfrm>
            <a:off x="7196138" y="3865563"/>
            <a:ext cx="0" cy="28257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2147" name="AutoShape 5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681788" y="4019550"/>
            <a:ext cx="1014412" cy="423863"/>
          </a:xfrm>
          <a:prstGeom prst="actionButtonBlank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sz="1100" b="1">
                <a:solidFill>
                  <a:schemeClr val="tx2"/>
                </a:solidFill>
                <a:latin typeface="Arial Narrow" pitchFamily="34" charset="0"/>
              </a:rPr>
              <a:t>APEO Logistics</a:t>
            </a:r>
          </a:p>
          <a:p>
            <a:pPr algn="ctr">
              <a:lnSpc>
                <a:spcPct val="90000"/>
              </a:lnSpc>
            </a:pPr>
            <a:r>
              <a:rPr lang="en-US" sz="1100" b="1">
                <a:solidFill>
                  <a:schemeClr val="tx2"/>
                </a:solidFill>
                <a:latin typeface="Arial Narrow" pitchFamily="34" charset="0"/>
              </a:rPr>
              <a:t>Amy Barnett</a:t>
            </a:r>
          </a:p>
        </p:txBody>
      </p:sp>
      <p:sp>
        <p:nvSpPr>
          <p:cNvPr id="132148" name="AutoShape 5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59413" y="4019550"/>
            <a:ext cx="1123950" cy="423863"/>
          </a:xfrm>
          <a:prstGeom prst="actionButtonBlank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marL="177800" indent="-177800" algn="ctr">
              <a:lnSpc>
                <a:spcPct val="95000"/>
              </a:lnSpc>
            </a:pPr>
            <a:r>
              <a:rPr lang="en-US" sz="1100" b="1">
                <a:solidFill>
                  <a:schemeClr val="tx2"/>
                </a:solidFill>
                <a:latin typeface="Arial Narrow" pitchFamily="34" charset="0"/>
              </a:rPr>
              <a:t>APEO International</a:t>
            </a:r>
          </a:p>
          <a:p>
            <a:pPr marL="177800" indent="-177800" algn="ctr">
              <a:lnSpc>
                <a:spcPct val="95000"/>
              </a:lnSpc>
            </a:pPr>
            <a:r>
              <a:rPr lang="en-US" sz="1100" b="1">
                <a:solidFill>
                  <a:schemeClr val="tx2"/>
                </a:solidFill>
                <a:latin typeface="Arial Narrow" pitchFamily="34" charset="0"/>
              </a:rPr>
              <a:t>Leigh Moore</a:t>
            </a:r>
          </a:p>
        </p:txBody>
      </p:sp>
      <p:sp>
        <p:nvSpPr>
          <p:cNvPr id="132149" name="AutoShape 5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346575" y="4029075"/>
            <a:ext cx="1014413" cy="423863"/>
          </a:xfrm>
          <a:prstGeom prst="actionButtonBlank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sz="1100" b="1">
                <a:solidFill>
                  <a:schemeClr val="tx2"/>
                </a:solidFill>
                <a:latin typeface="Arial Narrow" pitchFamily="34" charset="0"/>
              </a:rPr>
              <a:t>APEO SBP</a:t>
            </a:r>
          </a:p>
          <a:p>
            <a:pPr algn="ctr">
              <a:lnSpc>
                <a:spcPct val="90000"/>
              </a:lnSpc>
            </a:pPr>
            <a:r>
              <a:rPr lang="en-US" sz="1100" b="1">
                <a:solidFill>
                  <a:schemeClr val="tx2"/>
                </a:solidFill>
                <a:latin typeface="Arial Narrow" pitchFamily="34" charset="0"/>
              </a:rPr>
              <a:t>Frank De Luca</a:t>
            </a:r>
          </a:p>
        </p:txBody>
      </p:sp>
      <p:sp>
        <p:nvSpPr>
          <p:cNvPr id="132150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794625" y="4019550"/>
            <a:ext cx="1077913" cy="420688"/>
          </a:xfrm>
          <a:prstGeom prst="actionButtonBlank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sz="1100" b="1">
                <a:solidFill>
                  <a:schemeClr val="tx2"/>
                </a:solidFill>
                <a:latin typeface="Arial Narrow" pitchFamily="34" charset="0"/>
              </a:rPr>
              <a:t>APEO Operations</a:t>
            </a:r>
          </a:p>
          <a:p>
            <a:pPr algn="ctr">
              <a:lnSpc>
                <a:spcPct val="90000"/>
              </a:lnSpc>
            </a:pPr>
            <a:r>
              <a:rPr lang="en-US" sz="1100" b="1">
                <a:solidFill>
                  <a:schemeClr val="tx2"/>
                </a:solidFill>
                <a:latin typeface="Arial Narrow" pitchFamily="34" charset="0"/>
              </a:rPr>
              <a:t>Robin Campbell</a:t>
            </a:r>
          </a:p>
        </p:txBody>
      </p:sp>
      <p:pic>
        <p:nvPicPr>
          <p:cNvPr id="132152" name="Picture 56" descr="Untitled-1 copy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52825" y="1332620"/>
            <a:ext cx="1495425" cy="11731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AMRDEC Structure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975" y="1266870"/>
            <a:ext cx="7286625" cy="4448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8D182C12-A0DD-4E34-AB6C-8056B0696A71}" type="slidenum">
              <a:rPr lang="en-US"/>
              <a:pPr/>
              <a:t>9</a:t>
            </a:fld>
            <a:endParaRPr lang="en-US"/>
          </a:p>
        </p:txBody>
      </p:sp>
      <p:sp>
        <p:nvSpPr>
          <p:cNvPr id="138253" name="Rectangle 13"/>
          <p:cNvSpPr>
            <a:spLocks noChangeArrowheads="1"/>
          </p:cNvSpPr>
          <p:nvPr/>
        </p:nvSpPr>
        <p:spPr bwMode="auto">
          <a:xfrm>
            <a:off x="217488" y="1335088"/>
            <a:ext cx="8694737" cy="3759200"/>
          </a:xfrm>
          <a:prstGeom prst="rect">
            <a:avLst/>
          </a:prstGeom>
          <a:solidFill>
            <a:schemeClr val="bg1">
              <a:alpha val="89999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52" name="Rectangle 12"/>
          <p:cNvSpPr>
            <a:spLocks noChangeArrowheads="1"/>
          </p:cNvSpPr>
          <p:nvPr/>
        </p:nvSpPr>
        <p:spPr bwMode="auto">
          <a:xfrm>
            <a:off x="2614613" y="5172075"/>
            <a:ext cx="3931330" cy="1420813"/>
          </a:xfrm>
          <a:prstGeom prst="rect">
            <a:avLst/>
          </a:prstGeom>
          <a:solidFill>
            <a:srgbClr val="FFFF00">
              <a:alpha val="98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305800" cy="762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Current </a:t>
            </a:r>
            <a:r>
              <a:rPr lang="en-US" sz="4000" dirty="0"/>
              <a:t>Senior Leaders</a:t>
            </a:r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228600" y="1341438"/>
            <a:ext cx="4013200" cy="3768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500" b="1" u="sng">
                <a:solidFill>
                  <a:srgbClr val="0066FF"/>
                </a:solidFill>
              </a:rPr>
              <a:t>General Officers Stationed on</a:t>
            </a:r>
          </a:p>
          <a:p>
            <a:r>
              <a:rPr lang="en-US" sz="1500" b="1" u="sng">
                <a:solidFill>
                  <a:srgbClr val="0066FF"/>
                </a:solidFill>
              </a:rPr>
              <a:t>Redstone Arsenal (Pre BRAC)</a:t>
            </a:r>
            <a:r>
              <a:rPr lang="en-US" sz="1500" b="1">
                <a:solidFill>
                  <a:srgbClr val="0066FF"/>
                </a:solidFill>
              </a:rPr>
              <a:t>:  4</a:t>
            </a:r>
          </a:p>
          <a:p>
            <a:endParaRPr lang="en-US" sz="1500" b="1">
              <a:solidFill>
                <a:srgbClr val="0066FF"/>
              </a:solidFill>
            </a:endParaRPr>
          </a:p>
          <a:p>
            <a:r>
              <a:rPr lang="en-US" sz="1500" b="1" u="sng">
                <a:solidFill>
                  <a:srgbClr val="0066FF"/>
                </a:solidFill>
              </a:rPr>
              <a:t>U.S. Army Aviation &amp; Missile Command</a:t>
            </a:r>
          </a:p>
          <a:p>
            <a:r>
              <a:rPr lang="en-US" sz="1500">
                <a:solidFill>
                  <a:srgbClr val="0066FF"/>
                </a:solidFill>
              </a:rPr>
              <a:t>Major General	Commanding General</a:t>
            </a:r>
          </a:p>
          <a:p>
            <a:endParaRPr lang="en-US" sz="1500">
              <a:solidFill>
                <a:srgbClr val="0066FF"/>
              </a:solidFill>
            </a:endParaRPr>
          </a:p>
          <a:p>
            <a:r>
              <a:rPr lang="en-US" sz="1500" b="1" u="sng">
                <a:solidFill>
                  <a:srgbClr val="0066FF"/>
                </a:solidFill>
              </a:rPr>
              <a:t>PEO Aviation</a:t>
            </a:r>
          </a:p>
          <a:p>
            <a:r>
              <a:rPr lang="en-US" sz="1500">
                <a:solidFill>
                  <a:srgbClr val="0066FF"/>
                </a:solidFill>
              </a:rPr>
              <a:t>Major General	Deputy PEO</a:t>
            </a:r>
          </a:p>
          <a:p>
            <a:endParaRPr lang="en-US" sz="1500">
              <a:solidFill>
                <a:srgbClr val="0066FF"/>
              </a:solidFill>
            </a:endParaRPr>
          </a:p>
          <a:p>
            <a:r>
              <a:rPr lang="en-US" sz="1500" b="1" u="sng">
                <a:solidFill>
                  <a:srgbClr val="0066FF"/>
                </a:solidFill>
              </a:rPr>
              <a:t>PEO Missile and Space</a:t>
            </a:r>
          </a:p>
          <a:p>
            <a:r>
              <a:rPr lang="en-US" sz="1500">
                <a:solidFill>
                  <a:srgbClr val="0066FF"/>
                </a:solidFill>
              </a:rPr>
              <a:t>Major General	Program Executive</a:t>
            </a:r>
          </a:p>
          <a:p>
            <a:r>
              <a:rPr lang="en-US" sz="1500">
                <a:solidFill>
                  <a:srgbClr val="0066FF"/>
                </a:solidFill>
              </a:rPr>
              <a:t>		Office</a:t>
            </a:r>
          </a:p>
          <a:p>
            <a:r>
              <a:rPr lang="en-US" sz="1500" b="1" u="sng">
                <a:solidFill>
                  <a:srgbClr val="0066FF"/>
                </a:solidFill>
              </a:rPr>
              <a:t>Missile Defense Agency (MDA)</a:t>
            </a:r>
          </a:p>
          <a:p>
            <a:r>
              <a:rPr lang="en-US" sz="1500">
                <a:solidFill>
                  <a:srgbClr val="0066FF"/>
                </a:solidFill>
              </a:rPr>
              <a:t>Major General (AF)	Deputy for Test,</a:t>
            </a:r>
          </a:p>
          <a:p>
            <a:r>
              <a:rPr lang="en-US" sz="1500">
                <a:solidFill>
                  <a:srgbClr val="0066FF"/>
                </a:solidFill>
              </a:rPr>
              <a:t>		Integration &amp; Fielding</a:t>
            </a:r>
          </a:p>
          <a:p>
            <a:endParaRPr lang="en-US" sz="1500">
              <a:solidFill>
                <a:srgbClr val="0066FF"/>
              </a:solidFill>
            </a:endParaRPr>
          </a:p>
        </p:txBody>
      </p:sp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4224338" y="1336675"/>
            <a:ext cx="4691062" cy="3768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500" b="1" u="sng" dirty="0">
                <a:solidFill>
                  <a:srgbClr val="0066FF"/>
                </a:solidFill>
              </a:rPr>
              <a:t>BRAC Realignments to Redstone</a:t>
            </a:r>
            <a:r>
              <a:rPr lang="en-US" sz="1500" b="1" dirty="0">
                <a:solidFill>
                  <a:srgbClr val="0066FF"/>
                </a:solidFill>
              </a:rPr>
              <a:t>: 7</a:t>
            </a:r>
          </a:p>
          <a:p>
            <a:endParaRPr lang="en-US" sz="1500" b="1" dirty="0">
              <a:solidFill>
                <a:srgbClr val="0066FF"/>
              </a:solidFill>
            </a:endParaRPr>
          </a:p>
          <a:p>
            <a:r>
              <a:rPr lang="en-US" sz="1500" b="1" u="sng" dirty="0">
                <a:solidFill>
                  <a:srgbClr val="0066FF"/>
                </a:solidFill>
              </a:rPr>
              <a:t>U.S. Army Materiel Command (AMC)</a:t>
            </a:r>
            <a:endParaRPr lang="en-US" sz="1500" dirty="0">
              <a:solidFill>
                <a:srgbClr val="0066FF"/>
              </a:solidFill>
            </a:endParaRPr>
          </a:p>
          <a:p>
            <a:r>
              <a:rPr lang="en-US" sz="1500" dirty="0">
                <a:solidFill>
                  <a:srgbClr val="0066FF"/>
                </a:solidFill>
              </a:rPr>
              <a:t>General		     Commanding General</a:t>
            </a:r>
          </a:p>
          <a:p>
            <a:r>
              <a:rPr lang="en-US" sz="1500" dirty="0">
                <a:solidFill>
                  <a:srgbClr val="0066FF"/>
                </a:solidFill>
              </a:rPr>
              <a:t>Lieutenant General	     Deputy Commander</a:t>
            </a:r>
          </a:p>
          <a:p>
            <a:r>
              <a:rPr lang="en-US" sz="1500" dirty="0">
                <a:solidFill>
                  <a:srgbClr val="0066FF"/>
                </a:solidFill>
              </a:rPr>
              <a:t>Major General	     Chief of Staff</a:t>
            </a:r>
          </a:p>
          <a:p>
            <a:r>
              <a:rPr lang="en-US" sz="1500" dirty="0">
                <a:solidFill>
                  <a:srgbClr val="0066FF"/>
                </a:solidFill>
              </a:rPr>
              <a:t>Major General	     DCS Operations</a:t>
            </a:r>
          </a:p>
          <a:p>
            <a:endParaRPr lang="en-US" sz="1500" dirty="0">
              <a:solidFill>
                <a:srgbClr val="0066FF"/>
              </a:solidFill>
            </a:endParaRPr>
          </a:p>
          <a:p>
            <a:r>
              <a:rPr lang="en-US" sz="1500" b="1" u="sng" dirty="0">
                <a:solidFill>
                  <a:srgbClr val="0066FF"/>
                </a:solidFill>
              </a:rPr>
              <a:t>U.S. Army Security Assistance </a:t>
            </a:r>
            <a:r>
              <a:rPr lang="en-US" sz="1500" b="1" u="sng" dirty="0" err="1">
                <a:solidFill>
                  <a:srgbClr val="0066FF"/>
                </a:solidFill>
              </a:rPr>
              <a:t>Cmd</a:t>
            </a:r>
            <a:r>
              <a:rPr lang="en-US" sz="1500" b="1" u="sng" dirty="0">
                <a:solidFill>
                  <a:srgbClr val="0066FF"/>
                </a:solidFill>
              </a:rPr>
              <a:t> (USASAC)</a:t>
            </a:r>
          </a:p>
          <a:p>
            <a:r>
              <a:rPr lang="en-US" sz="1500" dirty="0">
                <a:solidFill>
                  <a:srgbClr val="0066FF"/>
                </a:solidFill>
              </a:rPr>
              <a:t>Major General	     Commanding General</a:t>
            </a:r>
          </a:p>
          <a:p>
            <a:endParaRPr lang="en-US" sz="1500" dirty="0">
              <a:solidFill>
                <a:srgbClr val="0066FF"/>
              </a:solidFill>
            </a:endParaRPr>
          </a:p>
          <a:p>
            <a:r>
              <a:rPr lang="en-US" sz="1500" b="1" u="sng" dirty="0">
                <a:solidFill>
                  <a:srgbClr val="0066FF"/>
                </a:solidFill>
              </a:rPr>
              <a:t>U.S. Army Space &amp; Missile Defense </a:t>
            </a:r>
            <a:r>
              <a:rPr lang="en-US" sz="1500" b="1" u="sng" dirty="0" err="1">
                <a:solidFill>
                  <a:srgbClr val="0066FF"/>
                </a:solidFill>
              </a:rPr>
              <a:t>Cmd</a:t>
            </a:r>
            <a:r>
              <a:rPr lang="en-US" sz="1500" b="1" u="sng" dirty="0">
                <a:solidFill>
                  <a:srgbClr val="0066FF"/>
                </a:solidFill>
              </a:rPr>
              <a:t> (SMDC)</a:t>
            </a:r>
          </a:p>
          <a:p>
            <a:r>
              <a:rPr lang="en-US" sz="1500" dirty="0">
                <a:solidFill>
                  <a:srgbClr val="0066FF"/>
                </a:solidFill>
              </a:rPr>
              <a:t>*Lieutenant General	     Commanding General</a:t>
            </a:r>
          </a:p>
          <a:p>
            <a:endParaRPr lang="en-US" sz="1500" dirty="0">
              <a:solidFill>
                <a:srgbClr val="0066FF"/>
              </a:solidFill>
            </a:endParaRPr>
          </a:p>
          <a:p>
            <a:r>
              <a:rPr lang="en-US" sz="1500" b="1" u="sng" dirty="0">
                <a:solidFill>
                  <a:srgbClr val="0066FF"/>
                </a:solidFill>
              </a:rPr>
              <a:t>Missile Defense Agency (MDA)</a:t>
            </a:r>
          </a:p>
          <a:p>
            <a:r>
              <a:rPr lang="en-US" sz="1500" dirty="0">
                <a:solidFill>
                  <a:srgbClr val="0066FF"/>
                </a:solidFill>
              </a:rPr>
              <a:t>*Brigadier General (AF)  Program Director GMD</a:t>
            </a:r>
          </a:p>
        </p:txBody>
      </p:sp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2330450" y="5661025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600" b="1" u="sng"/>
          </a:p>
        </p:txBody>
      </p:sp>
      <p:sp>
        <p:nvSpPr>
          <p:cNvPr id="138247" name="Rectangle 7"/>
          <p:cNvSpPr>
            <a:spLocks noChangeArrowheads="1"/>
          </p:cNvSpPr>
          <p:nvPr/>
        </p:nvSpPr>
        <p:spPr bwMode="auto">
          <a:xfrm>
            <a:off x="2725738" y="5221288"/>
            <a:ext cx="3730625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u="sng"/>
              <a:t>Senior Executive Service (SES)</a:t>
            </a:r>
          </a:p>
          <a:p>
            <a:r>
              <a:rPr lang="en-US" sz="1600" b="1"/>
              <a:t>   36 DoD SES Currently On Board</a:t>
            </a:r>
          </a:p>
          <a:p>
            <a:r>
              <a:rPr lang="en-US" sz="1600" b="1"/>
              <a:t>   55 NASA SES Currently On Board</a:t>
            </a:r>
          </a:p>
          <a:p>
            <a:r>
              <a:rPr lang="en-US" sz="1600" b="1"/>
              <a:t>+ </a:t>
            </a:r>
            <a:r>
              <a:rPr lang="en-US" sz="1600" b="1" u="sng"/>
              <a:t>28 DoD SES – BRAC Realignments</a:t>
            </a:r>
          </a:p>
          <a:p>
            <a:r>
              <a:rPr lang="en-US" sz="1600" b="1"/>
              <a:t> 119 Total</a:t>
            </a: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6534150" y="5257800"/>
            <a:ext cx="25050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3333CC"/>
                </a:solidFill>
              </a:rPr>
              <a:t>*General Officers already   </a:t>
            </a:r>
          </a:p>
          <a:p>
            <a:r>
              <a:rPr lang="en-US" sz="1400" b="1">
                <a:solidFill>
                  <a:srgbClr val="3333CC"/>
                </a:solidFill>
              </a:rPr>
              <a:t>  realigned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usewitz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Clausewitz Presentation Template</Template>
  <TotalTime>1674</TotalTime>
  <Words>1185</Words>
  <Application>Microsoft Office PowerPoint</Application>
  <PresentationFormat>On-screen Show (4:3)</PresentationFormat>
  <Paragraphs>266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Clausewitz Presentation Template</vt:lpstr>
      <vt:lpstr>Business Development with Army Aviation</vt:lpstr>
      <vt:lpstr>Purpose</vt:lpstr>
      <vt:lpstr>Redstone Arsenal Tenants</vt:lpstr>
      <vt:lpstr>Recent Additions</vt:lpstr>
      <vt:lpstr>PEO-Aviation Org Chart</vt:lpstr>
      <vt:lpstr>PEO-Aviation Programs</vt:lpstr>
      <vt:lpstr>PEO Missiles &amp; Space</vt:lpstr>
      <vt:lpstr>AMRDEC Structure</vt:lpstr>
      <vt:lpstr>Current Senior Leaders</vt:lpstr>
      <vt:lpstr>Contract Vehicles</vt:lpstr>
      <vt:lpstr>Huntsville Defense Industry</vt:lpstr>
      <vt:lpstr>Why a Local Representative is Needed</vt:lpstr>
      <vt:lpstr>Experience</vt:lpstr>
      <vt:lpstr>Contacts</vt:lpstr>
      <vt:lpstr>Business Development Process</vt:lpstr>
      <vt:lpstr>Formal Process</vt:lpstr>
      <vt:lpstr>Support to Marketing Efforts</vt:lpstr>
      <vt:lpstr>Advantages</vt:lpstr>
      <vt:lpstr>Awareness</vt:lpstr>
      <vt:lpstr>Conclusion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Development with Army Aviation</dc:title>
  <dc:creator>William R. Clemons</dc:creator>
  <cp:lastModifiedBy>William Clemons</cp:lastModifiedBy>
  <cp:revision>11</cp:revision>
  <cp:lastPrinted>2014-07-14T13:52:02Z</cp:lastPrinted>
  <dcterms:created xsi:type="dcterms:W3CDTF">2013-02-07T02:52:01Z</dcterms:created>
  <dcterms:modified xsi:type="dcterms:W3CDTF">2016-09-22T23:25:08Z</dcterms:modified>
</cp:coreProperties>
</file>